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  <p:sldMasterId id="2147483702" r:id="rId5"/>
    <p:sldMasterId id="2147483705" r:id="rId6"/>
    <p:sldMasterId id="2147483708" r:id="rId7"/>
    <p:sldMasterId id="2147483728" r:id="rId8"/>
  </p:sldMasterIdLst>
  <p:notesMasterIdLst>
    <p:notesMasterId r:id="rId68"/>
  </p:notesMasterIdLst>
  <p:handoutMasterIdLst>
    <p:handoutMasterId r:id="rId69"/>
  </p:handoutMasterIdLst>
  <p:sldIdLst>
    <p:sldId id="295" r:id="rId9"/>
    <p:sldId id="296" r:id="rId10"/>
    <p:sldId id="262" r:id="rId11"/>
    <p:sldId id="289" r:id="rId12"/>
    <p:sldId id="264" r:id="rId13"/>
    <p:sldId id="266" r:id="rId14"/>
    <p:sldId id="263" r:id="rId15"/>
    <p:sldId id="312" r:id="rId16"/>
    <p:sldId id="265" r:id="rId17"/>
    <p:sldId id="311" r:id="rId18"/>
    <p:sldId id="267" r:id="rId19"/>
    <p:sldId id="268" r:id="rId20"/>
    <p:sldId id="334" r:id="rId21"/>
    <p:sldId id="306" r:id="rId22"/>
    <p:sldId id="307" r:id="rId23"/>
    <p:sldId id="335" r:id="rId24"/>
    <p:sldId id="309" r:id="rId25"/>
    <p:sldId id="302" r:id="rId26"/>
    <p:sldId id="341" r:id="rId27"/>
    <p:sldId id="298" r:id="rId28"/>
    <p:sldId id="299" r:id="rId29"/>
    <p:sldId id="300" r:id="rId30"/>
    <p:sldId id="301" r:id="rId31"/>
    <p:sldId id="303" r:id="rId32"/>
    <p:sldId id="304" r:id="rId33"/>
    <p:sldId id="305" r:id="rId34"/>
    <p:sldId id="313" r:id="rId35"/>
    <p:sldId id="314" r:id="rId36"/>
    <p:sldId id="315" r:id="rId37"/>
    <p:sldId id="316" r:id="rId38"/>
    <p:sldId id="317" r:id="rId39"/>
    <p:sldId id="319" r:id="rId40"/>
    <p:sldId id="318" r:id="rId41"/>
    <p:sldId id="320" r:id="rId42"/>
    <p:sldId id="321" r:id="rId43"/>
    <p:sldId id="322" r:id="rId44"/>
    <p:sldId id="323" r:id="rId45"/>
    <p:sldId id="324" r:id="rId46"/>
    <p:sldId id="278" r:id="rId47"/>
    <p:sldId id="325" r:id="rId48"/>
    <p:sldId id="326" r:id="rId49"/>
    <p:sldId id="327" r:id="rId50"/>
    <p:sldId id="328" r:id="rId51"/>
    <p:sldId id="329" r:id="rId52"/>
    <p:sldId id="330" r:id="rId53"/>
    <p:sldId id="260" r:id="rId54"/>
    <p:sldId id="282" r:id="rId55"/>
    <p:sldId id="283" r:id="rId56"/>
    <p:sldId id="284" r:id="rId57"/>
    <p:sldId id="332" r:id="rId58"/>
    <p:sldId id="285" r:id="rId59"/>
    <p:sldId id="336" r:id="rId60"/>
    <p:sldId id="337" r:id="rId61"/>
    <p:sldId id="308" r:id="rId62"/>
    <p:sldId id="338" r:id="rId63"/>
    <p:sldId id="310" r:id="rId64"/>
    <p:sldId id="339" r:id="rId65"/>
    <p:sldId id="340" r:id="rId66"/>
    <p:sldId id="276" r:id="rId6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54"/>
  </p:normalViewPr>
  <p:slideViewPr>
    <p:cSldViewPr snapToGrid="0">
      <p:cViewPr varScale="1">
        <p:scale>
          <a:sx n="104" d="100"/>
          <a:sy n="104" d="100"/>
        </p:scale>
        <p:origin x="1456" y="192"/>
      </p:cViewPr>
      <p:guideLst>
        <p:guide orient="horz" pos="3748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52A77B-D33C-49B3-A83C-450AA2ED72B3}" type="datetimeFigureOut">
              <a:rPr lang="en-US" smtClean="0"/>
              <a:t>12/16/24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8D8F9A-F5CB-4EF8-A859-ED5E107B9763}" type="datetimeFigureOut">
              <a:rPr lang="en-US" smtClean="0"/>
              <a:t>12/16/24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B1D4-5F69-9BC5-2A90-7B3573CA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BA3949D-3ABA-4757-9582-411DF673C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47BFD9-278F-B039-5B77-1D56731F7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AA2E51-02D7-C999-70D2-866C2C29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F149-B126-CE38-6FE8-DE9AE111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0E4906-3EB4-BD30-42AA-28702FA83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E5F6D65-B626-3AED-36B7-431D3D8D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A33C74-A92E-3703-8519-EF51FA5B1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1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94E0-49C1-2848-25DC-A1CEDE32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24EC95-6DFB-DE98-5E8D-76511D0A4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D3B9B3-F27B-E0E7-5521-01B69F0F8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EAA7B-9B48-B5CD-2FDA-084DE062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6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BCA7-5C2D-B870-94FA-3577B705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1D4700-864E-5C85-CD54-BBF083E1B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951F4A-52A9-41A1-E584-5D2729D9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31F598-C4FB-D5A5-6FD8-CCEDD02A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B9B7-DCEA-B6EF-1850-30B9DECD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27F386-5EED-0048-7861-E28098F6A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C99218-6CED-931E-F638-649E6F73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CB707-BAB6-EA9D-EAC2-9C83C2D44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0277-B2C1-E68A-159D-15AC81D6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FC3A33-8CE9-9B31-1817-BD22A5E48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D4F1E-E0AB-F272-F54D-05B4C99AB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F03D6-0BFF-CCFB-EA35-F93C237E3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3ADE-8C19-BC47-2E6A-49368EF3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3DA48D-1BA1-B767-9432-CCEF3865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BE74A4-1A1C-7AA6-01BE-0310E78A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A08919-808D-C2D9-FAB6-CDBD0A8D1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D26E-50C7-F319-C2A4-12928AE6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DB54DE-0995-B8CA-0E0A-400E2A708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EE48C-B76B-C75B-8461-731AE4A8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FC4745-B0E0-5EC0-D616-7086CE9A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720F-7DF1-FE50-DC2F-9ED8B7C2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C93A87-0A0D-F599-2750-CC7ECC75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856D7D-A4D6-4705-E994-A0600F14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6B56C-16E3-553B-62F0-915441AF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9844-33BC-CB94-365E-462221C7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383D29-83C5-B8FF-28CF-7B5A589AD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436EBB-EF41-8B53-5D0A-9AA70DE3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B83D9-5969-7242-E5F3-3B86EC18A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FB81-4760-D793-6D0F-6D8A409F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A286D4-AB0F-1B4A-FC4C-6C8C9747E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F31FDE-8E11-0967-F48A-1675C7B6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6429A-4C29-3980-EF1B-B9244E803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B90F-9E64-7612-F9C4-D264EDE0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3B2B52-1DA4-CBC9-59E9-C6F303679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EBB7D4-0F8A-4D47-0552-79765A8A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81373-94EC-1D9A-5135-3A96910A6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A7F8-E51F-89C5-051A-3018FAB6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11AA10-CA1F-F4E8-740E-A3B7D89FC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B58150-D89B-E8D6-6D7E-13E759B4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B430C-F495-3106-9280-F84CF380D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2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AA912-745B-7B6C-6B48-144BCBD1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65F8CD-832D-60DD-094D-AA39312AA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04EA21-7481-931C-822A-96F0BF97C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58442A-7710-6F03-7FB3-AEB12C30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9A29-6A88-9520-B99D-451A6062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5C-66E9-3B21-8AFF-CA77127D9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103648-416D-A106-6A17-72ADC27B6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AC0B-FB97-AB3C-90AD-424AB1AA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05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E4C8-943C-0B28-E278-B4BA26C4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603714-9652-D784-D1D3-71D6EF792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4C554-DBD2-15A4-AE10-06458333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750B30-F2CB-F780-0D0B-8A0DA1F5A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9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26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42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418B-4A15-4971-D066-BAA6BD2C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A10014-B629-CF2F-0E1D-1AD682F83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05078B-9622-2230-3AAF-901B7962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F5EAA1-BC43-930D-6A52-583CC4256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1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E357-8F66-3ED4-D511-44EEF88A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99D636-315C-79D0-099B-1A089133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13F606-EE21-F91A-6626-815C96BE4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1FD70-43B9-7258-7B84-F555F53C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7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7F0A-6503-9D61-1975-F23AC65E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E1F78C-D84E-2F59-D7BB-DDEAE8150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65EC9E-E124-AF91-862F-AD72EF96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A416E-A3AC-1250-59C7-1324B127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2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1f94df4d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8" name="Google Shape;1268;g31f94df4d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g31f94df4d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52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1f94df4d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31f94df4dd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g31f94df4dd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1f94df4dd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7" name="Google Shape;1287;g31f94df4dd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g31f94df4dd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1f94df4d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g31f94df4dda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g31f94df4dd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31f94df4dd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g31f94df4dda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g31f94df4dda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31f94df4dd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1" name="Google Shape;1321;g31f94df4dd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g31f94df4dda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1f94df4dd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31f94df4dda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g31f94df4dda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1E0B6-151B-45FF-8BFE-4FE5BF416A71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B98F-B26E-4D21-852D-4B2947DC5A2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0428C-1977-4E6E-9674-70CBA5588C09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9F81EDE-D2BB-4C1C-ACE9-FFC1A3D4143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88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B00407-ACD0-4718-BA98-AF4FA9A5290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44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64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6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1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8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folie 4 Personen">
  <p:cSld name="1_Teamfolie 4 Personen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6"/>
          <p:cNvSpPr>
            <a:spLocks noGrp="1"/>
          </p:cNvSpPr>
          <p:nvPr>
            <p:ph type="pic" idx="2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7" name="Google Shape;417;p36"/>
          <p:cNvSpPr>
            <a:spLocks noGrp="1"/>
          </p:cNvSpPr>
          <p:nvPr>
            <p:ph type="pic" idx="3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8" name="Google Shape;418;p36"/>
          <p:cNvSpPr>
            <a:spLocks noGrp="1"/>
          </p:cNvSpPr>
          <p:nvPr>
            <p:ph type="pic" idx="4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9" name="Google Shape;419;p36"/>
          <p:cNvSpPr>
            <a:spLocks noGrp="1"/>
          </p:cNvSpPr>
          <p:nvPr>
            <p:ph type="pic" idx="5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343248" y="5084524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body" idx="6"/>
          </p:nvPr>
        </p:nvSpPr>
        <p:spPr>
          <a:xfrm>
            <a:off x="3692980" y="5099206"/>
            <a:ext cx="213575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7"/>
          </p:nvPr>
        </p:nvSpPr>
        <p:spPr>
          <a:xfrm>
            <a:off x="6183644" y="5099206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body" idx="8"/>
          </p:nvPr>
        </p:nvSpPr>
        <p:spPr>
          <a:xfrm>
            <a:off x="8603525" y="5084524"/>
            <a:ext cx="2123742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body" idx="9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body" idx="13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body" idx="14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5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431" name="Google Shape;431;p36"/>
          <p:cNvCxnSpPr/>
          <p:nvPr/>
        </p:nvCxnSpPr>
        <p:spPr>
          <a:xfrm rot="10800000">
            <a:off x="7334250" y="0"/>
            <a:ext cx="4857750" cy="762000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p36"/>
          <p:cNvCxnSpPr/>
          <p:nvPr/>
        </p:nvCxnSpPr>
        <p:spPr>
          <a:xfrm>
            <a:off x="11487150" y="0"/>
            <a:ext cx="704850" cy="1724025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9244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558D7-09CE-396F-3279-B0978C6E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22513-6044-82C1-9EE5-D1C7D422E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AEFE4-A6C0-2DC7-C4DB-A74629BA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7A6B5E-3E97-7EC3-BD04-992CC3A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643E8-EE01-2634-D188-82BB593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68468-3CF4-618D-7EED-F992B0E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294DF-B735-B756-A602-AFD0C33A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C9856-A23A-F819-586B-0D5DFF06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667194-148D-5B6D-C129-132F357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48302-472D-D4FA-67EA-F58FFEC0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7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A5423-973C-B029-12E3-13D616BB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BF443-4AD1-D569-32DB-0B485C2D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98F80-440F-D160-E8B7-8F939796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030F0-E6C4-9EDE-960B-84127149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9B317-D57E-9B50-7AF7-7469A6F5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12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B9F2-2E7E-7566-07C1-783A140F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EEFCB-8547-2CFE-4B9B-B08AD4AC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33772-39B4-D5CA-E952-C41A9C91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59C91-7BBF-96B1-276F-BB033BCE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DF0B44-A869-427F-B0D4-4FEDAF2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8A9842-C3D0-BDF3-9914-A042E816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0738-7378-9F31-A11D-380CB3DC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EC3B0D-CDE4-C7FA-103B-BC70B84D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AF7F84-DCE8-AAC5-9C30-8B0CAF79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AEC952-6E8D-6E52-61D0-0A573B7F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7A2D43-36D7-D24F-4B09-4A6CE2345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700D0-4126-7314-1D29-70D1EBD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F5A9C5-F073-B96B-27DD-AFF6ADBF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985C01-F6D0-49CF-2E71-9709D317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8018-1123-A7FA-AE00-E30D24DD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4F7CD-A1F3-53F5-63A5-BDA1BD05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1B60D-C881-D5AE-A4FA-60DD5581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5C5628-20D7-97FA-5BC9-C110699D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2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9E3BE8-4617-C453-751C-E0123B8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79977-08EF-665B-F499-4412A95A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01B63-10E4-13EA-BF81-4BC9CC87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5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35CA0-B5C9-0B7A-596E-B16E99FD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DF355-9829-F07A-125E-CB052A0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075575-E762-AEEE-662A-35BCC35B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0B31DE-C3B5-E6A3-F574-06BBF1F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4EE074-1172-BE59-3132-D642BC78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08931E-C5DE-8283-8342-067F45D6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1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FCD6F-ACCF-3398-0CC7-CAD58CD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3333C8-6F93-4121-D546-F57AC826F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A7D25E-659F-0D26-157F-C5BC22AB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05C0A-D46C-09BA-5B96-8107F51D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6AB826-EA0A-90C0-BA8D-968F08EC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1FC7D-1D33-69E1-58EE-F521A575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78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4A37-C027-BF16-1BBF-C714CE8B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319E1-3F0A-1F5D-9340-476B87B02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3E408-92AF-0818-8FBE-995F2E85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5D9C5-B07D-9372-3F49-0A35E362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503E1-2561-D192-B481-258C2DA3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6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A4640-882C-20D8-4AF1-AE4D594AE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BE9EEA-21F4-F370-FA96-0C7EE5F7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0680E-EE9B-C16F-12A7-59CBD011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C1711-9074-7C34-D4F3-6A20F17B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93813-2817-6C4F-38A3-6E54951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2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5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martArt-Platzhalter 6"/>
          <p:cNvSpPr/>
          <p:nvPr/>
        </p:nvSpPr>
        <p:spPr>
          <a:xfrm>
            <a:off x="838080" y="2136600"/>
            <a:ext cx="10515240" cy="36972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20XX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Verkaufspräsentation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Gerader Verbinder 9"/>
          <p:cNvSpPr/>
          <p:nvPr/>
        </p:nvSpPr>
        <p:spPr>
          <a:xfrm flipV="1">
            <a:off x="0" y="0"/>
            <a:ext cx="2590560" cy="76176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Gerader Verbinder 11"/>
          <p:cNvSpPr/>
          <p:nvPr/>
        </p:nvSpPr>
        <p:spPr>
          <a:xfrm flipH="1">
            <a:off x="0" y="0"/>
            <a:ext cx="704520" cy="102780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fld id="{C83193C5-19BF-407D-8F3E-34BF0CB5EF29}" type="slidenum"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‹Nr.›</a:t>
            </a:fld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34784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/>
          <p:cNvSpPr/>
          <p:nvPr/>
        </p:nvSpPr>
        <p:spPr>
          <a:xfrm>
            <a:off x="8747280" y="2886120"/>
            <a:ext cx="1845000" cy="1845000"/>
          </a:xfr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Gerader Verbinder 9"/>
          <p:cNvSpPr/>
          <p:nvPr/>
        </p:nvSpPr>
        <p:spPr>
          <a:xfrm flipH="1" flipV="1">
            <a:off x="7333920" y="0"/>
            <a:ext cx="4857840" cy="76176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Gerader Verbinder 14"/>
          <p:cNvSpPr/>
          <p:nvPr/>
        </p:nvSpPr>
        <p:spPr>
          <a:xfrm>
            <a:off x="11486880" y="0"/>
            <a:ext cx="704880" cy="172368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90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43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00F5EE-B1BA-476E-3F2D-5E7F9F8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4B644-4552-6B95-0272-6FCD27FF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BE8FF-F5DE-34BD-EE90-205B438E7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44A66-CFB5-3ADB-9412-F079236E6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A0B1B-2C92-ECB0-3506-C99EA1C1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Advanced%20Datatypes.m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Prozeduren.m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OOPLive.m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m-lang.org/instal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doodle.com/execute-nim-onlin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C525-AB10-C4CD-387E-1F4DE086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1E4F-28EB-F5DE-E7FD-DD0034EF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5904368"/>
            <a:ext cx="4114800" cy="365125"/>
          </a:xfrm>
        </p:spPr>
        <p:txBody>
          <a:bodyPr rtlCol="0"/>
          <a:lstStyle/>
          <a:p>
            <a:pPr rtl="0"/>
            <a:r>
              <a:rPr lang="de-DE" sz="1200" dirty="0"/>
              <a:t>Hochschule Mannheim</a:t>
            </a:r>
          </a:p>
          <a:p>
            <a:pPr rtl="0"/>
            <a:r>
              <a:rPr lang="de-DE" sz="1200" dirty="0"/>
              <a:t>Programmierung 3</a:t>
            </a:r>
          </a:p>
        </p:txBody>
      </p: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E2232144-B522-B4D4-9B50-69F0A9C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8" y="651560"/>
            <a:ext cx="9241725" cy="4973385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2F502D75-C307-C071-B37E-F12B9C703580}"/>
              </a:ext>
            </a:extLst>
          </p:cNvPr>
          <p:cNvSpPr txBox="1"/>
          <p:nvPr/>
        </p:nvSpPr>
        <p:spPr>
          <a:xfrm>
            <a:off x="3900054" y="4765964"/>
            <a:ext cx="4994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/>
              <a:t>PROGRAMMIERSPRACHE NIM</a:t>
            </a:r>
          </a:p>
        </p:txBody>
      </p:sp>
    </p:spTree>
    <p:extLst>
      <p:ext uri="{BB962C8B-B14F-4D97-AF65-F5344CB8AC3E}">
        <p14:creationId xmlns:p14="http://schemas.microsoft.com/office/powerpoint/2010/main" val="8593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oliennummernplatzhalter 3"/>
          <p:cNvSpPr txBox="1"/>
          <p:nvPr/>
        </p:nvSpPr>
        <p:spPr>
          <a:xfrm>
            <a:off x="11599560" y="647159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8DC7B-7981-4170-9604-A97F50093308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0" name="Fußzeilenplatzhalter 2"/>
          <p:cNvSpPr txBox="1"/>
          <p:nvPr/>
        </p:nvSpPr>
        <p:spPr>
          <a:xfrm>
            <a:off x="9696450" y="6471595"/>
            <a:ext cx="1415498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Schleifen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032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SCHLEIFEN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2" name="Grafik 281"/>
          <p:cNvPicPr/>
          <p:nvPr/>
        </p:nvPicPr>
        <p:blipFill>
          <a:blip r:embed="rId3"/>
          <a:stretch/>
        </p:blipFill>
        <p:spPr>
          <a:xfrm>
            <a:off x="504000" y="2541240"/>
            <a:ext cx="2520000" cy="1346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 282"/>
          <p:cNvPicPr/>
          <p:nvPr/>
        </p:nvPicPr>
        <p:blipFill>
          <a:blip r:embed="rId4"/>
          <a:stretch/>
        </p:blipFill>
        <p:spPr>
          <a:xfrm>
            <a:off x="513000" y="1772280"/>
            <a:ext cx="2799000" cy="6037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432000" y="144000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While-Loop: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title"/>
          </p:nvPr>
        </p:nvSpPr>
        <p:spPr>
          <a:xfrm>
            <a:off x="3456000" y="146772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For-Loop: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6" name="Grafik 285"/>
          <p:cNvPicPr/>
          <p:nvPr/>
        </p:nvPicPr>
        <p:blipFill>
          <a:blip r:embed="rId5"/>
          <a:stretch/>
        </p:blipFill>
        <p:spPr>
          <a:xfrm>
            <a:off x="3456000" y="1772280"/>
            <a:ext cx="6048000" cy="427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22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Block: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Definiert einen neuen Block mit Scope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8" name="Grafik 287"/>
          <p:cNvPicPr/>
          <p:nvPr/>
        </p:nvPicPr>
        <p:blipFill>
          <a:blip r:embed="rId2"/>
          <a:stretch/>
        </p:blipFill>
        <p:spPr>
          <a:xfrm>
            <a:off x="694080" y="3112560"/>
            <a:ext cx="2317320" cy="72000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2664000" y="319680"/>
            <a:ext cx="8280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Block, Break, Continue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0" name="Foliennummernplatzhalter 3"/>
          <p:cNvSpPr txBox="1"/>
          <p:nvPr/>
        </p:nvSpPr>
        <p:spPr>
          <a:xfrm>
            <a:off x="11599920" y="631944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4793-EE36-4FA8-89DA-959BDE43A50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1" name="Fußzeilenplatzhalter 2"/>
          <p:cNvSpPr txBox="1"/>
          <p:nvPr/>
        </p:nvSpPr>
        <p:spPr>
          <a:xfrm>
            <a:off x="8989560" y="6319800"/>
            <a:ext cx="1585675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000000"/>
                </a:solidFill>
                <a:latin typeface="Tenorite"/>
              </a:rPr>
              <a:t>Schleifen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366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Break: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Beendet frühzeitig einen Block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8686080" y="230400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Continue: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springt zur nächsten Iteration der Schleife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94" name="Grafik 293"/>
          <p:cNvPicPr/>
          <p:nvPr/>
        </p:nvPicPr>
        <p:blipFill>
          <a:blip r:embed="rId3"/>
          <a:stretch/>
        </p:blipFill>
        <p:spPr>
          <a:xfrm>
            <a:off x="8758080" y="3068280"/>
            <a:ext cx="2689920" cy="8197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294"/>
          <p:cNvPicPr/>
          <p:nvPr/>
        </p:nvPicPr>
        <p:blipFill>
          <a:blip r:embed="rId4"/>
          <a:stretch/>
        </p:blipFill>
        <p:spPr>
          <a:xfrm>
            <a:off x="4464000" y="3096000"/>
            <a:ext cx="3528000" cy="194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691" y="-12765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Primitive Datentypen in Nim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Datentypen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12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C33A426-181C-CAA7-75BB-EF16155E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0978"/>
              </p:ext>
            </p:extLst>
          </p:nvPr>
        </p:nvGraphicFramePr>
        <p:xfrm>
          <a:off x="1573180" y="978112"/>
          <a:ext cx="8559864" cy="5503920"/>
        </p:xfrm>
        <a:graphic>
          <a:graphicData uri="http://schemas.openxmlformats.org/drawingml/2006/table">
            <a:tbl>
              <a:tblPr/>
              <a:tblGrid>
                <a:gridCol w="2853288">
                  <a:extLst>
                    <a:ext uri="{9D8B030D-6E8A-4147-A177-3AD203B41FA5}">
                      <a16:colId xmlns:a16="http://schemas.microsoft.com/office/drawing/2014/main" val="3000190018"/>
                    </a:ext>
                  </a:extLst>
                </a:gridCol>
                <a:gridCol w="3112667">
                  <a:extLst>
                    <a:ext uri="{9D8B030D-6E8A-4147-A177-3AD203B41FA5}">
                      <a16:colId xmlns:a16="http://schemas.microsoft.com/office/drawing/2014/main" val="483231283"/>
                    </a:ext>
                  </a:extLst>
                </a:gridCol>
                <a:gridCol w="2593909">
                  <a:extLst>
                    <a:ext uri="{9D8B030D-6E8A-4147-A177-3AD203B41FA5}">
                      <a16:colId xmlns:a16="http://schemas.microsoft.com/office/drawing/2014/main" val="2617013117"/>
                    </a:ext>
                  </a:extLst>
                </a:gridCol>
              </a:tblGrid>
              <a:tr h="33256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Datentyp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Beschreibung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Beispielwerte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0860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Integer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Ganze Zahlen ohne Dezimalstellen.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32, -174, 0, 10_000_000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98320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Float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Gleitkommazahlen, die reelle Zahlen approximieren.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2.73, -3.14, 4e7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469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Char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Einzelne ASCII-Zeichen, dargestellt zwischen zwei einfachen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'a', '+', '2‘</a:t>
                      </a:r>
                    </a:p>
                    <a:p>
                      <a:pPr algn="l" fontAlgn="base"/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'ab‘ -&gt;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error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45133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String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Eine Folge von Zeichen, dargestellt zwischen zwei doppelten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"Hallo Welt", "", "32"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94727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 dirty="0">
                          <a:effectLst/>
                        </a:rPr>
                        <a:t>Boolean</a:t>
                      </a:r>
                      <a:endParaRPr lang="de-DE" sz="2000" dirty="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Wahrheitswerte, die nur true oder false annehmen können.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true, false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1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5E80C-D65F-EF4E-6230-BAD42A5E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36" y="415553"/>
            <a:ext cx="8036116" cy="498848"/>
          </a:xfrm>
        </p:spPr>
        <p:txBody>
          <a:bodyPr/>
          <a:lstStyle/>
          <a:p>
            <a:r>
              <a:rPr lang="de-DE" dirty="0"/>
              <a:t>Primitive Datentypen in Nim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78D6EE-1AD5-C552-B8BF-1306246E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097109"/>
            <a:ext cx="1104900" cy="341168"/>
          </a:xfrm>
        </p:spPr>
        <p:txBody>
          <a:bodyPr/>
          <a:lstStyle/>
          <a:p>
            <a:r>
              <a:rPr lang="de-DE" dirty="0"/>
              <a:t>bool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3CC2A8-7356-E852-F691-360F60509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079298"/>
            <a:ext cx="3943627" cy="376791"/>
          </a:xfrm>
        </p:spPr>
        <p:txBody>
          <a:bodyPr/>
          <a:lstStyle/>
          <a:p>
            <a:r>
              <a:rPr lang="de-DE" dirty="0"/>
              <a:t>String / char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2A45F7-A454-2463-21A5-E8A50E1D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Datentypen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580778E-5989-ABD6-91C5-AFC37A2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65DB570-DF05-6F4C-A742-A6C9FCBE0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3700" y="1492971"/>
            <a:ext cx="3377810" cy="1660756"/>
          </a:xfr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FDFAA9E4-C9DD-8C7D-17F5-5CD40EBC38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10173" y="1492970"/>
            <a:ext cx="2565931" cy="2076801"/>
          </a:xfr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4067461-E077-25D4-4D54-2CCD556DB691}"/>
              </a:ext>
            </a:extLst>
          </p:cNvPr>
          <p:cNvSpPr txBox="1"/>
          <p:nvPr/>
        </p:nvSpPr>
        <p:spPr>
          <a:xfrm>
            <a:off x="9976104" y="2766252"/>
            <a:ext cx="1025345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12</a:t>
            </a:r>
          </a:p>
          <a:p>
            <a:r>
              <a:rPr lang="de-DE" sz="1400" dirty="0"/>
              <a:t>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EAE5FA-C59E-4C46-81E4-C751B8D4524D}"/>
              </a:ext>
            </a:extLst>
          </p:cNvPr>
          <p:cNvSpPr txBox="1"/>
          <p:nvPr/>
        </p:nvSpPr>
        <p:spPr>
          <a:xfrm>
            <a:off x="3024403" y="3208421"/>
            <a:ext cx="11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 / float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27B37CF-02E5-3474-9E42-546647A0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577753"/>
            <a:ext cx="2840736" cy="2485644"/>
          </a:xfrm>
          <a:prstGeom prst="rect">
            <a:avLst/>
          </a:prstGeom>
        </p:spPr>
      </p:pic>
      <p:sp>
        <p:nvSpPr>
          <p:cNvPr id="56" name="Rechteck 55">
            <a:extLst>
              <a:ext uri="{FF2B5EF4-FFF2-40B4-BE49-F238E27FC236}">
                <a16:creationId xmlns:a16="http://schemas.microsoft.com/office/drawing/2014/main" id="{83BAE5BF-61A6-4592-7B33-9B0A8EFE79FF}"/>
              </a:ext>
            </a:extLst>
          </p:cNvPr>
          <p:cNvSpPr/>
          <p:nvPr/>
        </p:nvSpPr>
        <p:spPr>
          <a:xfrm>
            <a:off x="4235606" y="3429000"/>
            <a:ext cx="1538830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div / mod [int]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E08E362-3F38-FD8B-2380-53A99D96F381}"/>
              </a:ext>
            </a:extLst>
          </p:cNvPr>
          <p:cNvSpPr txBox="1"/>
          <p:nvPr/>
        </p:nvSpPr>
        <p:spPr>
          <a:xfrm>
            <a:off x="7410173" y="3794125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Conversion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B342BB-346A-4B5D-D03A-1F2F82C4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72" y="4198016"/>
            <a:ext cx="2745913" cy="11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EB576-EF6B-879D-FD6C-ECDF81D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80AB4A-2BD5-291B-52A7-78DB0689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498641"/>
            <a:ext cx="2882475" cy="408555"/>
          </a:xfrm>
        </p:spPr>
        <p:txBody>
          <a:bodyPr/>
          <a:lstStyle/>
          <a:p>
            <a:r>
              <a:rPr lang="de-DE" dirty="0"/>
              <a:t>Arrays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2C4FB5B-8CCE-97E8-3FDE-A446783A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EDCD43-6CA0-C29D-3776-F4F3422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33" name="Inhaltsplatzhalter 32">
            <a:extLst>
              <a:ext uri="{FF2B5EF4-FFF2-40B4-BE49-F238E27FC236}">
                <a16:creationId xmlns:a16="http://schemas.microsoft.com/office/drawing/2014/main" id="{B8078C4C-A761-7AF3-301C-246910E5E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044829"/>
            <a:ext cx="6289688" cy="2840502"/>
          </a:xfr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6F624FB5-08AB-F482-7BE5-58DA392B4EBF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8448262" y="3044829"/>
            <a:ext cx="2330725" cy="15126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R="0" lvl="0" indent="0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[3, 5, 4, 0, 1]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[[2, 4, 6], [1, 3, 5]]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7" name="Scrollen: vertikal 36">
            <a:extLst>
              <a:ext uri="{FF2B5EF4-FFF2-40B4-BE49-F238E27FC236}">
                <a16:creationId xmlns:a16="http://schemas.microsoft.com/office/drawing/2014/main" id="{B7B2B974-E672-55E2-8680-08529A9EE286}"/>
              </a:ext>
            </a:extLst>
          </p:cNvPr>
          <p:cNvSpPr/>
          <p:nvPr/>
        </p:nvSpPr>
        <p:spPr>
          <a:xfrm>
            <a:off x="6033052" y="2907196"/>
            <a:ext cx="2033371" cy="103366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[3, 8, 4, 0, 1]</a:t>
            </a:r>
          </a:p>
        </p:txBody>
      </p:sp>
    </p:spTree>
    <p:extLst>
      <p:ext uri="{BB962C8B-B14F-4D97-AF65-F5344CB8AC3E}">
        <p14:creationId xmlns:p14="http://schemas.microsoft.com/office/powerpoint/2010/main" val="136706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3A335-4175-A774-473B-86BC9503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818A9-DCD3-32A9-9378-BC34C005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22359"/>
            <a:ext cx="2882475" cy="378738"/>
          </a:xfrm>
        </p:spPr>
        <p:txBody>
          <a:bodyPr/>
          <a:lstStyle/>
          <a:p>
            <a:r>
              <a:rPr lang="de-DE" dirty="0"/>
              <a:t>SLICES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2E94A81-8114-5899-A669-C681598DA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3030909"/>
            <a:ext cx="4397353" cy="2293357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1A80A7-9AFE-213B-CC4E-8FE8E29468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34780" y="3030909"/>
            <a:ext cx="2354755" cy="189393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AUSGABE</a:t>
            </a:r>
          </a:p>
          <a:p>
            <a:r>
              <a:rPr lang="de-DE" sz="1600" dirty="0"/>
              <a:t>@[1, 2, 3, 4, 5, 6, 7]</a:t>
            </a:r>
          </a:p>
          <a:p>
            <a:r>
              <a:rPr lang="de-DE" sz="1600" dirty="0"/>
              <a:t>@[3 ,4 ,5]</a:t>
            </a:r>
          </a:p>
          <a:p>
            <a:r>
              <a:rPr lang="de-DE" sz="1600" dirty="0"/>
              <a:t>@[4, 5, 6, 7, 8]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25D0C26-7EDB-8119-2853-E9468706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2BBBC85-1DA9-4E5D-AAD1-B4783CF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Scrollen: vertikal 17">
            <a:extLst>
              <a:ext uri="{FF2B5EF4-FFF2-40B4-BE49-F238E27FC236}">
                <a16:creationId xmlns:a16="http://schemas.microsoft.com/office/drawing/2014/main" id="{55FFD99F-0317-615E-AFB5-EC63715A527B}"/>
              </a:ext>
            </a:extLst>
          </p:cNvPr>
          <p:cNvSpPr/>
          <p:nvPr/>
        </p:nvSpPr>
        <p:spPr>
          <a:xfrm>
            <a:off x="4125579" y="4924839"/>
            <a:ext cx="3493604" cy="58143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≙ echo my_array[3 .. my_array.len()-2]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8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339AA-B212-0AF2-521D-BEFBD5C1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E4756-EEA2-C6C2-E661-6ED63BF3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200322"/>
            <a:ext cx="2882475" cy="393647"/>
          </a:xfrm>
        </p:spPr>
        <p:txBody>
          <a:bodyPr/>
          <a:lstStyle/>
          <a:p>
            <a:r>
              <a:rPr lang="de-DE" dirty="0"/>
              <a:t>SEQUENCES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8CDAAD-9653-B98B-03F0-EBF532D0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1226C8-6240-0D56-24FA-B503F76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6DA55F68-AB9B-8973-E540-8767FADB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2657480"/>
            <a:ext cx="4647416" cy="2323708"/>
          </a:xfr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F026EFFE-ECE7-FC64-F8B8-D50CDE05B12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1261326" y="5284049"/>
            <a:ext cx="4629194" cy="7694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@["Hello", "World", "!"]</a:t>
            </a:r>
            <a:b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World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5B4F9B-D1B8-AA31-2FC1-56230D900F11}"/>
              </a:ext>
            </a:extLst>
          </p:cNvPr>
          <p:cNvSpPr txBox="1"/>
          <p:nvPr/>
        </p:nvSpPr>
        <p:spPr>
          <a:xfrm>
            <a:off x="10351606" y="2657480"/>
            <a:ext cx="1724438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@[1, 2, 3, 4, 5, 6, 7]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@[2, 4, 6, 8, 8]</a:t>
            </a:r>
          </a:p>
        </p:txBody>
      </p:sp>
      <p:sp>
        <p:nvSpPr>
          <p:cNvPr id="29" name="Scrollen: vertikal 28">
            <a:extLst>
              <a:ext uri="{FF2B5EF4-FFF2-40B4-BE49-F238E27FC236}">
                <a16:creationId xmlns:a16="http://schemas.microsoft.com/office/drawing/2014/main" id="{922C5105-5D60-8552-F772-ACDF2FA79419}"/>
              </a:ext>
            </a:extLst>
          </p:cNvPr>
          <p:cNvSpPr/>
          <p:nvPr/>
        </p:nvSpPr>
        <p:spPr>
          <a:xfrm>
            <a:off x="3672509" y="4640261"/>
            <a:ext cx="2423491" cy="557241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=@[“Hello“, “Nim“]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7E4C7BD-F93B-0A95-7529-0FB9A2CE89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0107" y="2657480"/>
            <a:ext cx="3926476" cy="3066664"/>
          </a:xfrm>
        </p:spPr>
      </p:pic>
    </p:spTree>
    <p:extLst>
      <p:ext uri="{BB962C8B-B14F-4D97-AF65-F5344CB8AC3E}">
        <p14:creationId xmlns:p14="http://schemas.microsoft.com/office/powerpoint/2010/main" val="3219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9C2B0-C30A-185A-A625-D9578B1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9CF89-DA07-1029-A6A9-1CACC008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3" y="2547278"/>
            <a:ext cx="2882475" cy="388677"/>
          </a:xfrm>
        </p:spPr>
        <p:txBody>
          <a:bodyPr/>
          <a:lstStyle/>
          <a:p>
            <a:r>
              <a:rPr lang="de-DE" dirty="0"/>
              <a:t>TUPLES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5A20C-EBA9-75C8-C257-9E50595642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0052" y="2981675"/>
            <a:ext cx="2374635" cy="15374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(“Nim“, 2.0)</a:t>
            </a:r>
          </a:p>
          <a:p>
            <a:pPr>
              <a:spcBef>
                <a:spcPts val="600"/>
              </a:spcBef>
            </a:pPr>
            <a:r>
              <a:rPr lang="de-DE" dirty="0"/>
              <a:t>Nim</a:t>
            </a:r>
          </a:p>
          <a:p>
            <a:pPr>
              <a:spcBef>
                <a:spcPts val="600"/>
              </a:spcBef>
            </a:pPr>
            <a:r>
              <a:rPr lang="de-DE" dirty="0"/>
              <a:t>(name: “Daniel“, age: 19)</a:t>
            </a:r>
          </a:p>
          <a:p>
            <a:pPr>
              <a:spcBef>
                <a:spcPts val="600"/>
              </a:spcBef>
            </a:pPr>
            <a:r>
              <a:rPr lang="de-DE" dirty="0"/>
              <a:t>Daniel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992927-B275-B830-81A9-4A14957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281576F-A15E-97E4-820A-552C6327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B054EE3A-6C33-3980-DD9B-978BC8CA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78" y="2981675"/>
            <a:ext cx="5652398" cy="2559390"/>
          </a:xfrm>
        </p:spPr>
      </p:pic>
      <p:sp>
        <p:nvSpPr>
          <p:cNvPr id="19" name="Scrollen: vertikal 18">
            <a:extLst>
              <a:ext uri="{FF2B5EF4-FFF2-40B4-BE49-F238E27FC236}">
                <a16:creationId xmlns:a16="http://schemas.microsoft.com/office/drawing/2014/main" id="{9B15367B-42CE-E8C1-B45E-3331214B7E82}"/>
              </a:ext>
            </a:extLst>
          </p:cNvPr>
          <p:cNvSpPr/>
          <p:nvPr/>
        </p:nvSpPr>
        <p:spPr>
          <a:xfrm>
            <a:off x="5779604" y="5094798"/>
            <a:ext cx="1923221" cy="49198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(“Nim“, 2.0)</a:t>
            </a:r>
          </a:p>
        </p:txBody>
      </p:sp>
    </p:spTree>
    <p:extLst>
      <p:ext uri="{BB962C8B-B14F-4D97-AF65-F5344CB8AC3E}">
        <p14:creationId xmlns:p14="http://schemas.microsoft.com/office/powerpoint/2010/main" val="252704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32C86-F1B3-E942-EBAD-00AC484B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23FA6-905C-CFAA-D72C-9ABE2D62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77628"/>
            <a:ext cx="2882475" cy="398616"/>
          </a:xfrm>
        </p:spPr>
        <p:txBody>
          <a:bodyPr/>
          <a:lstStyle/>
          <a:p>
            <a:r>
              <a:rPr lang="de-DE" dirty="0"/>
              <a:t>ENUMS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91B88B7-241F-DE87-6CB3-114022034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7" y="3051056"/>
            <a:ext cx="3548073" cy="241712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9B8F2-8189-7479-38C6-DE407EC345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5021" y="3051056"/>
            <a:ext cx="1629201" cy="11945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Color</a:t>
            </a:r>
          </a:p>
          <a:p>
            <a:pPr>
              <a:spcBef>
                <a:spcPts val="600"/>
              </a:spcBef>
            </a:pPr>
            <a:r>
              <a:rPr lang="de-DE" dirty="0"/>
              <a:t>RED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7DA3533-168C-FC13-5993-5FAF320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DA6300F-911A-0A0D-F31C-6EFEA98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Scrollen: vertikal 14">
            <a:extLst>
              <a:ext uri="{FF2B5EF4-FFF2-40B4-BE49-F238E27FC236}">
                <a16:creationId xmlns:a16="http://schemas.microsoft.com/office/drawing/2014/main" id="{8594CD4E-B66C-8F51-BEB6-9739EE341F89}"/>
              </a:ext>
            </a:extLst>
          </p:cNvPr>
          <p:cNvSpPr/>
          <p:nvPr/>
        </p:nvSpPr>
        <p:spPr>
          <a:xfrm>
            <a:off x="4179403" y="2787926"/>
            <a:ext cx="2922105" cy="86042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textColor: Color = Color.RED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oder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 = RED</a:t>
            </a:r>
          </a:p>
        </p:txBody>
      </p:sp>
    </p:spTree>
    <p:extLst>
      <p:ext uri="{BB962C8B-B14F-4D97-AF65-F5344CB8AC3E}">
        <p14:creationId xmlns:p14="http://schemas.microsoft.com/office/powerpoint/2010/main" val="69658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53E8-7E7D-CE79-A32C-7CF5EED9E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AE4E8-BAA5-B21A-B7B0-1E70189E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Advanced </a:t>
            </a:r>
            <a:r>
              <a:rPr lang="de-DE" dirty="0" err="1">
                <a:hlinkClick r:id="rId3"/>
              </a:rPr>
              <a:t>Datatypes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4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4EFD-0F27-999C-6BC8-41B57842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94C4-9574-A19F-1904-1F64D593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96" y="1611676"/>
            <a:ext cx="3071431" cy="1449864"/>
          </a:xfrm>
        </p:spPr>
        <p:txBody>
          <a:bodyPr rtlCol="0">
            <a:normAutofit/>
          </a:bodyPr>
          <a:lstStyle/>
          <a:p>
            <a:pPr rtl="0"/>
            <a:r>
              <a:rPr lang="de-DE" sz="4000" b="1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37DF64-171D-5475-5688-F746391047E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46148" y="6356349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Programmiersprache Nim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EB2D2D1-2821-D041-4FC8-299B0F8BCC21}"/>
              </a:ext>
            </a:extLst>
          </p:cNvPr>
          <p:cNvGrpSpPr/>
          <p:nvPr/>
        </p:nvGrpSpPr>
        <p:grpSpPr>
          <a:xfrm>
            <a:off x="6764080" y="787571"/>
            <a:ext cx="3164136" cy="5751340"/>
            <a:chOff x="4710524" y="878367"/>
            <a:chExt cx="3164136" cy="575134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3C1E4BB-9982-A326-D4A5-097591E8FB6C}"/>
                </a:ext>
              </a:extLst>
            </p:cNvPr>
            <p:cNvSpPr txBox="1"/>
            <p:nvPr/>
          </p:nvSpPr>
          <p:spPr>
            <a:xfrm>
              <a:off x="4710524" y="878367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de-DE" dirty="0"/>
                <a:t>EINFÜHRUNG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C73878B-E646-EC2D-8C4D-50AD04B9320C}"/>
                </a:ext>
              </a:extLst>
            </p:cNvPr>
            <p:cNvSpPr txBox="1"/>
            <p:nvPr/>
          </p:nvSpPr>
          <p:spPr>
            <a:xfrm>
              <a:off x="4710524" y="4875381"/>
              <a:ext cx="176978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GENERICS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TEMPLATES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MACRO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35BFF53-9681-5E15-B6DA-E87A6D51EAAF}"/>
                </a:ext>
              </a:extLst>
            </p:cNvPr>
            <p:cNvSpPr txBox="1"/>
            <p:nvPr/>
          </p:nvSpPr>
          <p:spPr>
            <a:xfrm>
              <a:off x="4710524" y="1355336"/>
              <a:ext cx="31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2"/>
              </a:pPr>
              <a:r>
                <a:rPr lang="de-DE" dirty="0"/>
                <a:t>VARIABLENDEKLARATION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C67F59E-4BDD-41E9-4CAF-884D5D203739}"/>
                </a:ext>
              </a:extLst>
            </p:cNvPr>
            <p:cNvSpPr txBox="1"/>
            <p:nvPr/>
          </p:nvSpPr>
          <p:spPr>
            <a:xfrm>
              <a:off x="4710524" y="1832305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3"/>
              </a:pPr>
              <a:r>
                <a:rPr lang="de-DE" dirty="0"/>
                <a:t>BEDINGUNGEN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4092D0-09AD-5D1F-BACE-DCBFE678D50A}"/>
                </a:ext>
              </a:extLst>
            </p:cNvPr>
            <p:cNvSpPr txBox="1"/>
            <p:nvPr/>
          </p:nvSpPr>
          <p:spPr>
            <a:xfrm>
              <a:off x="4710524" y="2320879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4"/>
              </a:pPr>
              <a:r>
                <a:rPr lang="de-DE" dirty="0"/>
                <a:t>SCHLEIFEN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F4F7897-A329-F7F4-7ADD-754C6CB6B6EF}"/>
                </a:ext>
              </a:extLst>
            </p:cNvPr>
            <p:cNvSpPr txBox="1"/>
            <p:nvPr/>
          </p:nvSpPr>
          <p:spPr>
            <a:xfrm>
              <a:off x="4710524" y="2797849"/>
              <a:ext cx="19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5"/>
              </a:pPr>
              <a:r>
                <a:rPr lang="de-DE" dirty="0"/>
                <a:t>DATENTYPEN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E1AD326-73DC-8270-E12F-328F8E5F5CAB}"/>
                </a:ext>
              </a:extLst>
            </p:cNvPr>
            <p:cNvSpPr txBox="1"/>
            <p:nvPr/>
          </p:nvSpPr>
          <p:spPr>
            <a:xfrm>
              <a:off x="4710524" y="3321488"/>
              <a:ext cx="1944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6"/>
              </a:pPr>
              <a:r>
                <a:rPr lang="de-DE" dirty="0"/>
                <a:t>PROZEDUREN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64D5BD-9995-E39A-7094-202516D1BFCD}"/>
                </a:ext>
              </a:extLst>
            </p:cNvPr>
            <p:cNvSpPr txBox="1"/>
            <p:nvPr/>
          </p:nvSpPr>
          <p:spPr>
            <a:xfrm>
              <a:off x="4710524" y="3798457"/>
              <a:ext cx="1025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7"/>
              </a:pPr>
              <a:r>
                <a:rPr lang="de-DE" dirty="0"/>
                <a:t>OOP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07F698C-1000-55BC-D9A0-85A196FBD1FE}"/>
                </a:ext>
              </a:extLst>
            </p:cNvPr>
            <p:cNvSpPr txBox="1"/>
            <p:nvPr/>
          </p:nvSpPr>
          <p:spPr>
            <a:xfrm>
              <a:off x="4710524" y="4336919"/>
              <a:ext cx="1902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8"/>
              </a:pPr>
              <a:r>
                <a:rPr lang="de-DE" dirty="0"/>
                <a:t> EXCEPTIONS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A5CD9-3BE9-7790-87A9-66557513FA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60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7069-5E5B-1416-AA0A-9757D2B0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A9A8C-4922-CFAC-69CD-CD0DFC10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243" y="-143493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5F8BBC5-8112-5542-BDF7-8C8897F9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70" y="983137"/>
            <a:ext cx="10037430" cy="1553393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800" b="1" dirty="0"/>
              <a:t>Syntax</a:t>
            </a:r>
            <a:r>
              <a:rPr lang="de-DE" sz="1800" dirty="0"/>
              <a:t>:     </a:t>
            </a:r>
          </a:p>
          <a:p>
            <a:pPr algn="l" rtl="0"/>
            <a:r>
              <a:rPr lang="de-DE" sz="1800" dirty="0">
                <a:solidFill>
                  <a:srgbClr val="FF0000"/>
                </a:solidFill>
              </a:rPr>
              <a:t>proc</a:t>
            </a:r>
            <a:r>
              <a:rPr lang="de-DE" sz="1800" dirty="0"/>
              <a:t> &lt;name&gt;(&lt;param1&gt;:&lt;typ1&gt;, &lt;param2&gt;:&lt;typ2&gt;, …): &lt;</a:t>
            </a:r>
            <a:r>
              <a:rPr lang="de-DE" sz="1800" dirty="0" err="1"/>
              <a:t>returnTyp</a:t>
            </a:r>
            <a:r>
              <a:rPr lang="de-DE" sz="1800" dirty="0"/>
              <a:t>&gt; = </a:t>
            </a:r>
          </a:p>
          <a:p>
            <a:pPr algn="l" rtl="0"/>
            <a:r>
              <a:rPr lang="de-DE" sz="1800" dirty="0"/>
              <a:t>    &lt;</a:t>
            </a:r>
            <a:r>
              <a:rPr lang="de-DE" sz="1800" dirty="0" err="1"/>
              <a:t>prozedur_block</a:t>
            </a:r>
            <a:r>
              <a:rPr lang="de-DE" sz="1800" dirty="0"/>
              <a:t>&gt;</a:t>
            </a:r>
            <a:endParaRPr lang="de-DE" sz="1600" dirty="0">
              <a:latin typeface="+mn-lt"/>
            </a:endParaRP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BBD0FCB-162C-C690-F2C6-7D13AD9AC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78213" y="2914704"/>
            <a:ext cx="556964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600" b="1" dirty="0"/>
              <a:t>Void–Prozeduren: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echoModulBewertung</a:t>
            </a:r>
            <a:r>
              <a:rPr lang="de-DE" sz="1600" dirty="0"/>
              <a:t>(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: </a:t>
            </a:r>
            <a:r>
              <a:rPr lang="de-DE" sz="1600" dirty="0" err="1"/>
              <a:t>string</a:t>
            </a:r>
            <a:r>
              <a:rPr lang="de-DE" sz="1600" dirty="0"/>
              <a:t>) =</a:t>
            </a:r>
          </a:p>
          <a:p>
            <a:pPr algn="l" rtl="0"/>
            <a:r>
              <a:rPr lang="de-DE" sz="1600" dirty="0"/>
              <a:t>  case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of</a:t>
            </a:r>
            <a:r>
              <a:rPr lang="de-DE" sz="1600" dirty="0"/>
              <a:t> “pr3“, “Pr3“, “PR3“: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cool!“</a:t>
            </a: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else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ganz in Ordnung.“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C956DC-05D4-F498-E556-E124053B050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485900" y="2914705"/>
            <a:ext cx="467925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endParaRPr lang="de-DE" sz="1600" dirty="0">
              <a:solidFill>
                <a:srgbClr val="FF0000"/>
              </a:solidFill>
            </a:endParaRPr>
          </a:p>
          <a:p>
            <a:pPr algn="l" rtl="0"/>
            <a:r>
              <a:rPr lang="de-DE" sz="1600" dirty="0">
                <a:solidFill>
                  <a:schemeClr val="tx1"/>
                </a:solidFill>
              </a:rPr>
              <a:t>Beispiel: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findeMax</a:t>
            </a:r>
            <a:r>
              <a:rPr lang="de-DE" sz="1600" dirty="0"/>
              <a:t>(x: int, </a:t>
            </a:r>
            <a:r>
              <a:rPr lang="de-DE" sz="1600" dirty="0" err="1"/>
              <a:t>y</a:t>
            </a:r>
            <a:r>
              <a:rPr lang="de-DE" sz="1600" dirty="0"/>
              <a:t>: int): int =</a:t>
            </a:r>
          </a:p>
          <a:p>
            <a:pPr algn="l" rtl="0"/>
            <a:r>
              <a:rPr lang="de-DE" sz="1600" dirty="0"/>
              <a:t>   if x &gt; </a:t>
            </a:r>
            <a:r>
              <a:rPr lang="de-DE" sz="1600" dirty="0" err="1"/>
              <a:t>y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return x</a:t>
            </a:r>
          </a:p>
          <a:p>
            <a:pPr algn="l" rtl="0"/>
            <a:r>
              <a:rPr lang="de-DE" sz="1600" dirty="0"/>
              <a:t>   </a:t>
            </a:r>
            <a:r>
              <a:rPr lang="de-DE" sz="1600" dirty="0" err="1"/>
              <a:t>else</a:t>
            </a:r>
            <a:r>
              <a:rPr lang="de-DE" sz="1600" dirty="0"/>
              <a:t>: </a:t>
            </a:r>
          </a:p>
          <a:p>
            <a:pPr algn="l" rtl="0"/>
            <a:r>
              <a:rPr lang="de-DE" sz="1600" dirty="0"/>
              <a:t>       return </a:t>
            </a:r>
            <a:r>
              <a:rPr lang="de-DE" sz="1600" dirty="0" err="1"/>
              <a:t>y</a:t>
            </a:r>
            <a:endParaRPr lang="de-DE" sz="1600" dirty="0"/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#in der Prozedur</a:t>
            </a:r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#außerhalb der Prozedur</a:t>
            </a:r>
          </a:p>
          <a:p>
            <a:pPr algn="l" rtl="0"/>
            <a:r>
              <a:rPr lang="de-DE" sz="1600" dirty="0"/>
              <a:t>            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8F7DA-E2F5-2581-1E6A-0CAF3E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4F44B-30B8-3462-D94C-13A3D479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068D-C744-5096-4FBB-DE265FD7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27CB-CF01-BED9-5C27-F11282C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185" y="-113712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02AF6F-58D4-2507-B5A6-A08B3775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10" y="1202365"/>
            <a:ext cx="5088541" cy="3545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noProof="1">
                <a:solidFill>
                  <a:srgbClr val="FF0000"/>
                </a:solidFill>
              </a:rPr>
              <a:t>Veränderlichkeit von Parametern: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noProof="1">
                <a:solidFill>
                  <a:schemeClr val="tx1"/>
                </a:solidFill>
              </a:rPr>
              <a:t>Normalerweise können Parameter innerhalb einer Prozedur nicht verändert werden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CAA4B-1674-8547-520B-CA1122C3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186" y="1420132"/>
            <a:ext cx="6096000" cy="3276588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itchFamily="2" charset="2"/>
              <a:buChar char="è"/>
            </a:pPr>
            <a:r>
              <a:rPr lang="de-DE" sz="1800" b="1" dirty="0"/>
              <a:t>Wenn eine Änderung erforderlich ist, muss eine neue Variable mit `</a:t>
            </a:r>
            <a:r>
              <a:rPr lang="de-DE" sz="1800" b="1" dirty="0" err="1"/>
              <a:t>var</a:t>
            </a:r>
            <a:r>
              <a:rPr lang="de-DE" sz="1800" b="1" dirty="0"/>
              <a:t>` im Prozedurkörper deklariert werden</a:t>
            </a:r>
          </a:p>
          <a:p>
            <a:pPr rtl="0"/>
            <a:r>
              <a:rPr lang="de-DE" sz="1800" b="1" dirty="0"/>
              <a:t>Beispiel: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96FA5D-8D04-AA2F-40F6-584B294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2923AE-3DD7-3C01-818F-9E52B00F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21</a:t>
            </a:fld>
            <a:endParaRPr lang="de-DE" dirty="0"/>
          </a:p>
        </p:txBody>
      </p:sp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C7CE17-3671-0496-A12F-89E040746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2589430"/>
            <a:ext cx="4317616" cy="23301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FF44F8-07EE-FF2D-263D-08DA3736F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5963852"/>
            <a:ext cx="4775645" cy="3022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489752-3151-7B93-D2F8-067F2DA277C7}"/>
              </a:ext>
            </a:extLst>
          </p:cNvPr>
          <p:cNvSpPr txBox="1"/>
          <p:nvPr/>
        </p:nvSpPr>
        <p:spPr>
          <a:xfrm>
            <a:off x="829659" y="559237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Fehlermeldung:</a:t>
            </a:r>
          </a:p>
        </p:txBody>
      </p:sp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8FAACF5-E1E3-8977-5E4D-9280755DA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86" y="2918073"/>
            <a:ext cx="5490773" cy="23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D99A-B8CB-D165-7B64-16474453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9112CB-1BB6-60FF-3C3E-186332AF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200" y="-323166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1A484-CC82-B3D2-F65C-C23685A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402679-28AC-D8E6-069A-7DE1FC71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22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5FBA50-0EB8-8902-978B-234ADF117FFE}"/>
              </a:ext>
            </a:extLst>
          </p:cNvPr>
          <p:cNvSpPr txBox="1"/>
          <p:nvPr/>
        </p:nvSpPr>
        <p:spPr>
          <a:xfrm>
            <a:off x="889000" y="679231"/>
            <a:ext cx="120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wird die </a:t>
            </a:r>
            <a:r>
              <a:rPr lang="de-DE" b="1" dirty="0"/>
              <a:t>Uniform </a:t>
            </a:r>
            <a:r>
              <a:rPr lang="de-DE" b="1" dirty="0" err="1"/>
              <a:t>Function</a:t>
            </a:r>
            <a:r>
              <a:rPr lang="de-DE" b="1" dirty="0"/>
              <a:t> Call Syntax (UFCS) </a:t>
            </a:r>
            <a:r>
              <a:rPr lang="de-DE" dirty="0"/>
              <a:t>unterstützt. Diese Syntax erlaubt verschiedene flexible Möglichkeiten Prozeduren aufzurufen.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792878-BCB7-D0DB-74CD-2B9A459669D0}"/>
              </a:ext>
            </a:extLst>
          </p:cNvPr>
          <p:cNvSpPr txBox="1"/>
          <p:nvPr/>
        </p:nvSpPr>
        <p:spPr>
          <a:xfrm>
            <a:off x="6578600" y="225525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Standard-Aufruf:</a:t>
            </a:r>
          </a:p>
          <a:p>
            <a:endParaRPr lang="de-DE" dirty="0"/>
          </a:p>
          <a:p>
            <a:r>
              <a:rPr lang="de-DE" dirty="0" err="1"/>
              <a:t>procName</a:t>
            </a:r>
            <a:r>
              <a:rPr lang="de-DE" dirty="0"/>
              <a:t>(arg1, arg2)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1D0163-A437-492B-C411-FACAC6FDE2F0}"/>
              </a:ext>
            </a:extLst>
          </p:cNvPr>
          <p:cNvSpPr txBox="1"/>
          <p:nvPr/>
        </p:nvSpPr>
        <p:spPr>
          <a:xfrm>
            <a:off x="6578600" y="3529182"/>
            <a:ext cx="5773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UFCS-Stil:</a:t>
            </a:r>
          </a:p>
          <a:p>
            <a:endParaRPr lang="de-DE" dirty="0"/>
          </a:p>
          <a:p>
            <a:r>
              <a:rPr lang="de-DE" dirty="0"/>
              <a:t>1. arg1.procName(arg2)</a:t>
            </a:r>
          </a:p>
          <a:p>
            <a:endParaRPr lang="de-DE" dirty="0"/>
          </a:p>
          <a:p>
            <a:r>
              <a:rPr lang="de-DE" dirty="0"/>
              <a:t>2. </a:t>
            </a:r>
            <a:r>
              <a:rPr lang="de-DE" dirty="0" err="1"/>
              <a:t>procName</a:t>
            </a:r>
            <a:r>
              <a:rPr lang="de-DE" dirty="0"/>
              <a:t> arg1, arg2 (häufig für echo oder </a:t>
            </a:r>
            <a:r>
              <a:rPr lang="de-DE" dirty="0" err="1"/>
              <a:t>len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3. arg1.procName arg2, arg3 (weniger verbreitet)</a:t>
            </a:r>
          </a:p>
        </p:txBody>
      </p:sp>
      <p:pic>
        <p:nvPicPr>
          <p:cNvPr id="9" name="Grafik 8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DC7010FA-6A0C-2AF3-D577-52F408095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5" y="2004794"/>
            <a:ext cx="5390156" cy="40649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822785-40CF-9807-1B04-73E6E4FB0B2D}"/>
              </a:ext>
            </a:extLst>
          </p:cNvPr>
          <p:cNvSpPr txBox="1"/>
          <p:nvPr/>
        </p:nvSpPr>
        <p:spPr>
          <a:xfrm>
            <a:off x="301985" y="1474985"/>
            <a:ext cx="21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val="180150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7801-C7AD-431C-80BD-00DA007B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44F8A-8B92-9A0A-5324-F61EC5F9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6" y="0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D48ADC-56BE-47DE-0D8B-EFB37B1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C4AE00-29C8-F904-262F-D0C26601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23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9CF69-9945-3FB0-F28F-4C1F52890DD9}"/>
              </a:ext>
            </a:extLst>
          </p:cNvPr>
          <p:cNvSpPr txBox="1"/>
          <p:nvPr/>
        </p:nvSpPr>
        <p:spPr>
          <a:xfrm>
            <a:off x="1560511" y="1325563"/>
            <a:ext cx="873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Jede Prozedur, die einen Wert zurückgibt, hat eine implizite </a:t>
            </a:r>
            <a:r>
              <a:rPr lang="de-DE" dirty="0" err="1">
                <a:solidFill>
                  <a:schemeClr val="bg1"/>
                </a:solidFill>
              </a:rPr>
              <a:t>result</a:t>
            </a:r>
            <a:r>
              <a:rPr lang="de-DE" dirty="0">
                <a:solidFill>
                  <a:schemeClr val="bg1"/>
                </a:solidFill>
              </a:rPr>
              <a:t>-Variable. Diese: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Wird automatisch zu Beginn der Prozedur deklariert und mit dem Standardwert des Rückgabetyps initialisiert (z.B. 0 für int, false für </a:t>
            </a:r>
            <a:r>
              <a:rPr lang="de-DE" dirty="0" err="1">
                <a:solidFill>
                  <a:schemeClr val="bg1"/>
                </a:solidFill>
              </a:rPr>
              <a:t>bool</a:t>
            </a:r>
            <a:r>
              <a:rPr lang="de-DE" dirty="0">
                <a:solidFill>
                  <a:schemeClr val="bg1"/>
                </a:solidFill>
              </a:rPr>
              <a:t>, ““ für </a:t>
            </a:r>
            <a:r>
              <a:rPr lang="de-DE" dirty="0" err="1">
                <a:solidFill>
                  <a:schemeClr val="bg1"/>
                </a:solidFill>
              </a:rPr>
              <a:t>string</a:t>
            </a:r>
            <a:r>
              <a:rPr lang="de-DE" dirty="0">
                <a:solidFill>
                  <a:schemeClr val="bg1"/>
                </a:solidFill>
              </a:rPr>
              <a:t>, @[] für </a:t>
            </a:r>
            <a:r>
              <a:rPr lang="de-DE" dirty="0" err="1">
                <a:solidFill>
                  <a:schemeClr val="bg1"/>
                </a:solidFill>
              </a:rPr>
              <a:t>seq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Enthält den Rückgabewert der Prozedur</a:t>
            </a:r>
          </a:p>
        </p:txBody>
      </p:sp>
      <p:pic>
        <p:nvPicPr>
          <p:cNvPr id="48" name="Grafik 4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093DF43-3182-B4DB-ED94-2F5372DB6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11" y="2949638"/>
            <a:ext cx="5050118" cy="3259964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0C6E6604-5A17-242E-F77E-2DCCFDDAA08B}"/>
              </a:ext>
            </a:extLst>
          </p:cNvPr>
          <p:cNvSpPr txBox="1"/>
          <p:nvPr/>
        </p:nvSpPr>
        <p:spPr>
          <a:xfrm>
            <a:off x="7494494" y="391259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Achtung proc nicht 100% korrekt:</a:t>
            </a:r>
          </a:p>
          <a:p>
            <a:r>
              <a:rPr lang="de-DE" dirty="0">
                <a:solidFill>
                  <a:schemeClr val="bg1"/>
                </a:solidFill>
              </a:rPr>
              <a:t>Wenn die Sequenz nur aus negativen Zahlen besteht, würde die Prozedur 0 zurückgeben</a:t>
            </a:r>
          </a:p>
        </p:txBody>
      </p:sp>
    </p:spTree>
    <p:extLst>
      <p:ext uri="{BB962C8B-B14F-4D97-AF65-F5344CB8AC3E}">
        <p14:creationId xmlns:p14="http://schemas.microsoft.com/office/powerpoint/2010/main" val="226693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55D1-2560-3D63-6C68-BD7BE4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B5C0-2BBB-8AF7-A6A8-068B7FA9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49" y="0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ZUSAMMENFASSUNG Rückgabe von Prozeduren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81F6B-A8DE-825E-FD30-F7105947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850" y="1369406"/>
            <a:ext cx="5801099" cy="520153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endParaRPr lang="de-DE" sz="21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sz="2100" b="1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 ist implizit: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Jede Prozedur mit einem Rückgabewert hat eine automatische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-Variable.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2. Rückgabe ohne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Wenn man keinen return verwendet, wird der Wert von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automatisch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3. Letzter Ausdruck als Rückgabewert: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Falls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nicht explizit gesetzt wird, wird der Wert des letzten Ausdrucks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4.Manuelles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Ist optional, aber sinnvoll für vorzeitige Rückgaben.</a:t>
            </a:r>
          </a:p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86E71-3B6B-A21F-1904-78ECF68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624" y="640373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B8C6C9-6620-8B4D-DEC9-04EAB170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424" y="6433572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20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8596-A33C-D517-3404-2E31B8E8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D37B-1A5B-BCE2-6648-1D56F1CF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82" y="76771"/>
            <a:ext cx="10515600" cy="1325563"/>
          </a:xfrm>
        </p:spPr>
        <p:txBody>
          <a:bodyPr rtlCol="0"/>
          <a:lstStyle/>
          <a:p>
            <a:pPr rtl="0"/>
            <a:r>
              <a:rPr lang="de-DE" dirty="0"/>
              <a:t>Überladen von Funktionen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938DD1-87D4-2222-5AE6-BE24C09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4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428072-F6DB-CB6C-E0E9-242A940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25</a:t>
            </a:fld>
            <a:endParaRPr lang="de-DE"/>
          </a:p>
        </p:txBody>
      </p:sp>
      <p:pic>
        <p:nvPicPr>
          <p:cNvPr id="46" name="Grafik 4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16728B6-F052-63A8-24B2-416E5BFB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78" y="1382323"/>
            <a:ext cx="5993837" cy="464690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ED1CA4E-B4AE-0452-FB8C-52148452B16D}"/>
              </a:ext>
            </a:extLst>
          </p:cNvPr>
          <p:cNvSpPr txBox="1"/>
          <p:nvPr/>
        </p:nvSpPr>
        <p:spPr>
          <a:xfrm>
            <a:off x="8104094" y="2745896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 Operatoren wie + , - , * sind in Nim auch überladbare 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1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57B2-E579-74FB-E588-5C926896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4747B-E7B9-7863-C970-871AF71A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Prozeduren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68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D2CEB-C267-29DE-116D-5B4194F27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833" y="3846094"/>
            <a:ext cx="4941771" cy="1122202"/>
          </a:xfrm>
        </p:spPr>
        <p:txBody>
          <a:bodyPr/>
          <a:lstStyle/>
          <a:p>
            <a:r>
              <a:rPr lang="de-DE" dirty="0"/>
              <a:t>Objektorientiertes Programmieren in </a:t>
            </a:r>
            <a:r>
              <a:rPr lang="de-DE" dirty="0" err="1"/>
              <a:t>nim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26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Vererbung 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28</a:t>
            </a:fld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1279468" y="1687328"/>
            <a:ext cx="1007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 in Nim ist optional und wird durch das </a:t>
            </a:r>
            <a:r>
              <a:rPr lang="de-DE" sz="2000" dirty="0" err="1"/>
              <a:t>RootObj</a:t>
            </a:r>
            <a:r>
              <a:rPr lang="de-DE" sz="2000" dirty="0"/>
              <a:t> aktiviert.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 wird oft mit </a:t>
            </a:r>
            <a:r>
              <a:rPr lang="de-DE" sz="2000" dirty="0" err="1"/>
              <a:t>Ref</a:t>
            </a:r>
            <a:r>
              <a:rPr lang="de-DE" sz="2000" dirty="0"/>
              <a:t>-Objekten verwendet.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Felder oder Methoden mit * sind Public und damit von anderen Klassen zugänglich.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mehrfache Vererbung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Vererbung über Klassen sondern Objekte</a:t>
            </a:r>
          </a:p>
          <a:p>
            <a:endParaRPr lang="de-DE" sz="2000" dirty="0"/>
          </a:p>
        </p:txBody>
      </p:sp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BAA4B85B-2CD9-D182-2ACF-9D327BAF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904"/>
          <a:stretch/>
        </p:blipFill>
        <p:spPr>
          <a:xfrm>
            <a:off x="1279469" y="3837339"/>
            <a:ext cx="4491887" cy="1679723"/>
          </a:xfrm>
          <a:prstGeom prst="rect">
            <a:avLst/>
          </a:prstGeom>
        </p:spPr>
      </p:pic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3261E94-5BF1-2A71-6519-8AD0F675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44" y="3922444"/>
            <a:ext cx="4491887" cy="15946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6FE67-862F-8A61-B7D4-5E2AB29C610A}"/>
              </a:ext>
            </a:extLst>
          </p:cNvPr>
          <p:cNvSpPr txBox="1"/>
          <p:nvPr/>
        </p:nvSpPr>
        <p:spPr>
          <a:xfrm>
            <a:off x="6420644" y="557346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 Person nicht von </a:t>
            </a:r>
            <a:r>
              <a:rPr lang="de-DE" dirty="0" err="1"/>
              <a:t>RootObj</a:t>
            </a:r>
            <a:r>
              <a:rPr lang="de-DE" dirty="0"/>
              <a:t> erbt kann </a:t>
            </a:r>
          </a:p>
          <a:p>
            <a:r>
              <a:rPr lang="de-DE" dirty="0"/>
              <a:t>Student auch nicht von Person Erben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DFB25A-8A9B-EE33-117D-F07822A2A0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417159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4833-7081-EAD7-3936-71DC259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78" y="796889"/>
            <a:ext cx="10651821" cy="1204912"/>
          </a:xfrm>
        </p:spPr>
        <p:txBody>
          <a:bodyPr anchor="ctr"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Überblick zu Pointern und Referenzen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7B9A1-06E4-089C-2B25-EB55BC3D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78" y="2375510"/>
            <a:ext cx="10158087" cy="292546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und Referenzen ermöglichen indirekten Zugriff auf Speicher.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sind “Low-Level" und erfordern manuelles Dereferenzieren.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(ref) werden automatisch verwaltet und sind sicherer.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Anwendungsfall: Pointer für Systemprogrammierung </a:t>
            </a:r>
            <a:br>
              <a:rPr lang="de-DE" sz="2000" dirty="0"/>
            </a:br>
            <a:r>
              <a:rPr lang="de-DE" sz="2000" dirty="0"/>
              <a:t> Speicheroptimierungen.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für Objekthierarchien und dynamische Speicherzuweisung.</a:t>
            </a:r>
          </a:p>
          <a:p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6A2066-C861-3D3A-DAF1-1F2CB47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8B73B-69C8-866A-8CE5-C6BF25B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Geschichte zu </a:t>
            </a:r>
            <a:r>
              <a:rPr lang="de-DE" dirty="0" err="1"/>
              <a:t>nim</a:t>
            </a:r>
            <a:endParaRPr lang="de-DE" dirty="0"/>
          </a:p>
        </p:txBody>
      </p:sp>
      <p:sp>
        <p:nvSpPr>
          <p:cNvPr id="81" name="Fußzeilenplatzhalt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239000" y="633960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</a:t>
            </a:fld>
            <a:endParaRPr lang="de-DE" dirty="0"/>
          </a:p>
        </p:txBody>
      </p:sp>
      <p:pic>
        <p:nvPicPr>
          <p:cNvPr id="12" name="Grafik 11" descr="Ein Bild, das Menschliches Gesicht, Person, Kinn, Vorderkopf enthält.&#10;&#10;Automatisch generierte Beschreibung">
            <a:extLst>
              <a:ext uri="{FF2B5EF4-FFF2-40B4-BE49-F238E27FC236}">
                <a16:creationId xmlns:a16="http://schemas.microsoft.com/office/drawing/2014/main" id="{DE1B5175-B606-98F3-3B69-01BD95ED7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6" y="2267891"/>
            <a:ext cx="2017206" cy="201720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3341428" y="1834721"/>
            <a:ext cx="7756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Entwicklung:</a:t>
            </a:r>
            <a:r>
              <a:rPr lang="de-DE" dirty="0"/>
              <a:t> Begonnen 2005 von </a:t>
            </a:r>
            <a:r>
              <a:rPr lang="de-DE" b="1" dirty="0"/>
              <a:t>Andreas Rumpf</a:t>
            </a:r>
            <a:r>
              <a:rPr lang="de-DE" dirty="0"/>
              <a:t>, ursprünglich </a:t>
            </a:r>
            <a:r>
              <a:rPr lang="de-DE" b="1" dirty="0"/>
              <a:t>Nimrod</a:t>
            </a:r>
            <a:r>
              <a:rPr lang="de-DE" dirty="0"/>
              <a:t> genannt, veröffentlicht 2008.</a:t>
            </a:r>
          </a:p>
          <a:p>
            <a:endParaRPr lang="de-DE" dirty="0"/>
          </a:p>
          <a:p>
            <a:r>
              <a:rPr lang="de-DE" b="1" dirty="0"/>
              <a:t>Erster Compiler:</a:t>
            </a:r>
            <a:r>
              <a:rPr lang="de-DE" dirty="0"/>
              <a:t> Zunächst in Pascal (Free Pascal Compiler) geschrieben, ab 2008 in Nim selbst implementiert.</a:t>
            </a:r>
          </a:p>
          <a:p>
            <a:endParaRPr lang="de-DE" dirty="0"/>
          </a:p>
          <a:p>
            <a:r>
              <a:rPr lang="de-DE" b="1" dirty="0"/>
              <a:t>Umbenennung:</a:t>
            </a:r>
            <a:r>
              <a:rPr lang="de-DE" dirty="0"/>
              <a:t> Von Nimrod zu </a:t>
            </a:r>
            <a:r>
              <a:rPr lang="de-DE" b="1" dirty="0"/>
              <a:t>Nim</a:t>
            </a:r>
            <a:r>
              <a:rPr lang="de-DE" dirty="0"/>
              <a:t> mit Version 0.10.2 (Dezember 2014).</a:t>
            </a:r>
          </a:p>
          <a:p>
            <a:endParaRPr lang="de-DE" dirty="0"/>
          </a:p>
          <a:p>
            <a:r>
              <a:rPr lang="de-DE" b="1" dirty="0"/>
              <a:t>Version 1.0:</a:t>
            </a:r>
            <a:r>
              <a:rPr lang="de-DE" dirty="0"/>
              <a:t> Veröffentlicht am </a:t>
            </a:r>
            <a:r>
              <a:rPr lang="de-DE" b="1" dirty="0"/>
              <a:t>23. September 2019</a:t>
            </a:r>
            <a:r>
              <a:rPr lang="de-DE" dirty="0"/>
              <a:t>, </a:t>
            </a:r>
            <a:r>
              <a:rPr lang="de-DE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arkiert die Stabilität der Sprache und ihrer Entwicklungswerkzeuge (Compiler, Paketmanager).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Version 2.0:</a:t>
            </a:r>
            <a:r>
              <a:rPr lang="de-DE" dirty="0"/>
              <a:t> Veröffentlicht am </a:t>
            </a:r>
            <a:r>
              <a:rPr lang="de-DE" b="1" dirty="0"/>
              <a:t>1. August 2023</a:t>
            </a:r>
            <a:r>
              <a:rPr lang="de-DE" dirty="0"/>
              <a:t>, mit Fokus auf das ARC/ORC-Speichermodell für 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effizientes und vorhersehbares Speichermanagement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Beispiel code zu </a:t>
            </a:r>
            <a:r>
              <a:rPr lang="de-DE" dirty="0" err="1"/>
              <a:t>pointern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59C9302D-0E44-F2B4-658B-BD842E6121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30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512969C2-D0F9-88BE-55EF-F65F3A6BC1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9DA13-3224-A52B-51EF-82BA3F16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2390078"/>
            <a:ext cx="6942927" cy="20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1CE8-6D1D-101D-2859-683332BA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9B33-38BD-F6AC-41D8-ACDFC39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zu Referenzen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644ED031-3DF7-1E9B-7799-EAADCF613C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31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CBE75A54-AB27-9BAD-E322-48CBE99B1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DC9736-197B-4729-C9E4-B60EB23D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0" y="2235199"/>
            <a:ext cx="6911957" cy="33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1B86-09C3-3729-6446-00CF3DB0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24B35-AFC3-7B86-EA77-385F303D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Wann verwendet man Pointer und Referenzen?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EC9C7-A76B-1E68-EA9D-B89EB64E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10787718" cy="35615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Pointer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Systemprogrammierung (z.B. Zugriff auf Hardware).</a:t>
            </a:r>
          </a:p>
          <a:p>
            <a:pPr lvl="1"/>
            <a:r>
              <a:rPr lang="de-DE" dirty="0"/>
              <a:t>Direkte Kontrolle über Speicher.</a:t>
            </a:r>
          </a:p>
          <a:p>
            <a:pPr lvl="1"/>
            <a:r>
              <a:rPr lang="de-DE" dirty="0"/>
              <a:t>Performance-optimierte Anwendungen.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Referenzen</a:t>
            </a:r>
            <a:r>
              <a:rPr lang="de-DE" dirty="0"/>
              <a:t>:	</a:t>
            </a:r>
          </a:p>
          <a:p>
            <a:pPr lvl="1"/>
            <a:r>
              <a:rPr lang="de-DE" dirty="0"/>
              <a:t>Dynamische Speicherzuweisung (Heap).</a:t>
            </a:r>
          </a:p>
          <a:p>
            <a:pPr lvl="1"/>
            <a:r>
              <a:rPr lang="de-DE" dirty="0"/>
              <a:t>Erstellen von Objekthierarchien mit ref </a:t>
            </a:r>
            <a:r>
              <a:rPr lang="de-DE" dirty="0" err="1"/>
              <a:t>object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Sichere und flexible Handhabung von Objekten.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9FEB56D8-AF31-A5D1-44ED-54E9A9A197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32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2668733B-41EB-B2D6-81A1-D6D14EC6AF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4312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00E1-7478-7D10-DC46-FF2EA9ED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25E1A-7A83-A78F-92A1-3E98021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Erstellen von Objekten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2F0C3-B4C8-E8EF-8FB9-16AA8A9E2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5433204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  <a:cs typeface="Arial" panose="020B0604020202020204" pitchFamily="34" charset="0"/>
              </a:rPr>
              <a:t>Objektkonstruktion erfolgt mit 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TypeName</a:t>
            </a:r>
            <a:r>
              <a:rPr lang="de-DE" dirty="0">
                <a:latin typeface="+mn-lt"/>
                <a:cs typeface="Arial" panose="020B0604020202020204" pitchFamily="34" charset="0"/>
              </a:rPr>
              <a:t>(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fields</a:t>
            </a:r>
            <a:r>
              <a:rPr lang="de-DE" dirty="0">
                <a:latin typeface="+mn-lt"/>
                <a:cs typeface="Arial" panose="020B0604020202020204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0" u="none" strike="noStrike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Upcasting</a:t>
            </a:r>
            <a:r>
              <a:rPr lang="de-DE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erlaubt Zuweisung von Unterklasse zu Basisklasse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Grafik 23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463F323A-789A-4B78-8F52-891D9375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01266"/>
            <a:ext cx="5392133" cy="3943059"/>
          </a:xfrm>
          <a:prstGeom prst="rect">
            <a:avLst/>
          </a:prstGeom>
        </p:spPr>
      </p:pic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B4F94A1-11F7-235A-BAEE-8636CB1B28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33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ED05D896-34CD-83A0-6681-D214824CF7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45778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Gegenseitig rekursive 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04" y="1517091"/>
            <a:ext cx="11448789" cy="46636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Dies sind Typen, die aufeinander verweisen und voneinander abhängen.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Ein Beispiel wäre ein Baum (</a:t>
            </a:r>
            <a:r>
              <a:rPr lang="de-D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Tree</a:t>
            </a: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), bei dem jeder Knoten (Node) auf andere Knoten verweist, die wiederum auf weitere Knoten verweisen können.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Erforderliche Deklaration: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 Nim müssen gegenseitig rekursive Typen in einem einzigen type-Block deklariert werden.</a:t>
            </a:r>
          </a:p>
          <a:p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Warum ist das nötig?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Der Compiler muss die Typen vollständig sehen können, um ihre gegenseitige Beziehung korrekt zu verstehen.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Effiziente Kompilierung: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Indem rekursive Typen in einem einzigen Block deklariert werden, kann der Compiler diese Typen schneller und ohne zusätzliche "Vorausblicke" verarbeiten.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Dies trägt dazu bei, die Kompilation zu optimieren und zu verhindern, dass der Compiler nach Symbolen suchen muss, die nicht sofort verfügbar sind.</a:t>
            </a:r>
          </a:p>
          <a:p>
            <a:pPr rtl="0"/>
            <a:endParaRPr lang="de-DE" sz="2000" noProof="1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EDD94-D0ED-A6F9-CEB7-392BBCE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379CF8-1330-FF60-3449-2DA723EA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131406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56617"/>
            <a:ext cx="8421688" cy="1325563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für gegenseitig rekursive Typen</a:t>
            </a:r>
            <a:endParaRPr lang="de-DE" dirty="0"/>
          </a:p>
        </p:txBody>
      </p:sp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6EFE321E-B84F-BF5C-19EB-CFD80551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2" y="2175400"/>
            <a:ext cx="10405936" cy="2800421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9C42A4D-C08D-078F-A488-1CA560AB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A0F3438-349B-EC9E-BEA2-5179DE3B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OOP in Nim</a:t>
            </a:r>
            <a:endParaRPr kumimoji="0" lang="d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0DBB4BB5-F677-6679-07B4-8D71052B065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pPr algn="l"/>
            <a:r>
              <a:rPr lang="de-DE" sz="1800" dirty="0">
                <a:cs typeface="Arial" panose="020B0604020202020204" pitchFamily="34" charset="0"/>
              </a:rPr>
              <a:t>In Nim gibt es zwei Arten von Typumwandlungen:</a:t>
            </a:r>
          </a:p>
          <a:p>
            <a:pPr algn="l">
              <a:buFont typeface="+mj-lt"/>
              <a:buAutoNum type="arabicPeriod"/>
            </a:pPr>
            <a:r>
              <a:rPr lang="de-DE" sz="1800" dirty="0">
                <a:cs typeface="Arial" panose="020B0604020202020204" pitchFamily="34" charset="0"/>
              </a:rPr>
              <a:t>Typkonvertierungen: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Wandeln Werte in einen anderen Typ um, bewahren den abstrakten Wert.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Sicherer, der Compiler prüft die Gültigkeit der Konvertierung.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(Ausdruck)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Fehlgeschlagene Konvertierungen lösen Fehler zur Laufzeit aus.</a:t>
            </a:r>
          </a:p>
          <a:p>
            <a:pPr algn="l">
              <a:buFont typeface="+mj-lt"/>
              <a:buAutoNum type="arabicPeriod"/>
            </a:pPr>
            <a:r>
              <a:rPr lang="de-DE" sz="1800" dirty="0" err="1">
                <a:cs typeface="Arial" panose="020B0604020202020204" pitchFamily="34" charset="0"/>
              </a:rPr>
              <a:t>Typcasts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Zwingen den Compiler, das Bitmuster anders zu interpretieren.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cast[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](Ausdruck)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760987-EADC-6614-C7B9-D998ED37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vs.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36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680BD6-D89A-D59B-C5F1-2BBA3396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99719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259-DA80-03EC-EFAB-9785C257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– Einfaches Beispiel</a:t>
            </a:r>
            <a:endParaRPr lang="de-DE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6CC49542-9997-1B23-9BE0-2A7595519C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92966" y="1802405"/>
            <a:ext cx="7006068" cy="4553945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35FD71-ECF4-EF39-D299-987D57AB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37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3095F1-6D02-37F6-91F8-6FE00B4B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87368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505D-7256-665C-8CCF-0C4B0639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A009F-60BF-27F3-5091-1ADB64FE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– Beispiel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AF7271-5DE7-523A-BCDB-C5E5E25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34" y="2342200"/>
            <a:ext cx="7631731" cy="165677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83C8DC5-1E22-FB18-0342-ACC4FD39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38</a:t>
            </a:fld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8B4672-71AD-6A0D-8DBA-F7BEF753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88482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Properties in Nim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4D4950-EC9E-C1A8-2E24-50C3817C6D4F}"/>
              </a:ext>
            </a:extLst>
          </p:cNvPr>
          <p:cNvSpPr txBox="1"/>
          <p:nvPr/>
        </p:nvSpPr>
        <p:spPr>
          <a:xfrm>
            <a:off x="6673932" y="2274837"/>
            <a:ext cx="4678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In Nim gibt es keine speziellen Property-Keywords wie in anderen Programmiersprachen.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Stattdessen werden Getter und Setter wie gewöhnliche Prozeduren behandelt.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Getter-Prozeduren können mit der normalen Methodenaufruf-Syntax 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Setter-Prozeduren benötigen jedoch eine spezielle Syntax mit einem = Operator.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9CB1CFC-A230-F83F-1078-7E5041F3C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" y="2383275"/>
            <a:ext cx="6160628" cy="2645446"/>
          </a:xfrm>
          <a:prstGeom prst="rect">
            <a:avLst/>
          </a:prstGeom>
        </p:spPr>
      </p:pic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81359079-338C-5D6C-61D4-5AABDD5EE4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39</a:t>
            </a:fld>
            <a:endParaRPr lang="en-US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AE0B2150-FB70-C73F-2666-28C5BF42D0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" y="3504461"/>
            <a:ext cx="4264511" cy="1325563"/>
          </a:xfrm>
        </p:spPr>
        <p:txBody>
          <a:bodyPr rtlCol="0"/>
          <a:lstStyle/>
          <a:p>
            <a:pPr rtl="0"/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de-DE" dirty="0"/>
              <a:t>Einflüsse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wurde von vielen Programmiersprachen inspiriert, darunter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Python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Ada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Lisp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endParaRPr lang="de-DE" dirty="0">
              <a:solidFill>
                <a:srgbClr val="000000"/>
              </a:solidFill>
              <a:latin typeface="-webkit-standard"/>
            </a:endParaRP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5871" y="289815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Plattform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9680" y="2451850"/>
            <a:ext cx="5431971" cy="557950"/>
          </a:xfrm>
        </p:spPr>
        <p:txBody>
          <a:bodyPr rtlCol="0"/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Ziel: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Effizient, ausdrucksstark und elegant.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5871" y="3864090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Über Nim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3487" y="4238234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Statisch typisiert: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Nim prüft den Datentyp von Variablen schon beim Kompilieren. Es unterstützt auch Makros, um den Code zur Kompilierzeit anzupassen.</a:t>
            </a:r>
          </a:p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Unterstützte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Paradigmen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Metaprogrammierung, funktionale Programmierung, prozedurale und objektorientierte Programmierung.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79" y="3221047"/>
            <a:ext cx="5431971" cy="557950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kann nach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JavaScript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-C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LLVM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kompilieren und funktioniert auf verschiedenen Systemen.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800" dirty="0">
                <a:hlinkClick r:id="rId3"/>
              </a:rPr>
              <a:t>Objekt orientiert Programieren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8654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dirty="0"/>
              <a:t>Exceptiones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Exeptions sind Objekte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Namenskonvention: Exceptiones-Typen enden mit "Error".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System Module geben Exeptionhierachie vor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41</a:t>
            </a:fld>
            <a:endParaRPr lang="de-DE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84C06F6-731E-6AD7-8F3B-606FF255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9" y="2885048"/>
            <a:ext cx="6089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Exceptiones müssen auf dem Heap allokiert werden (unbekannte Lebenszeit) -&gt; Datentyp „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ref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“ legt es auf den Heap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Tenorite (Textkörper)"/>
              </a:rPr>
              <a:t>Compiler verhindert, dass Exceptiones vom Stack ausgelöst werden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 err="1">
                <a:latin typeface="Tenorite (Textkörper)"/>
              </a:rPr>
              <a:t>Msg</a:t>
            </a:r>
            <a:r>
              <a:rPr lang="de-DE" altLang="de-DE" sz="1400" dirty="0">
                <a:latin typeface="Tenorite (Textkörper)"/>
              </a:rPr>
              <a:t>-Feld für Begründung sollte ausgefüllt werden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0FD6E6-FED4-4CA4-28B7-408834FB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58" y="4688427"/>
            <a:ext cx="4305901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FFF1-62A8-2139-7C90-7B6BAC7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FE32C-1048-ACE7-22E3-DB68AB9D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Exceptiones-Raise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341659-D573-C906-3F74-86EB9743B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Raise ruft eine Exception auf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Nach dem Raise Statement bedarf es ein Exception-objekt, sonst wird die letzte verwendete Exception re-raised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4D3D8D-25D6-5C8B-363D-75F1CC967D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D1456D-4EC8-2EE3-CF65-75ED10E3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47" y="2810312"/>
            <a:ext cx="4658375" cy="1448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21428B-EABB-B649-4C96-0464FD35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6" y="5965770"/>
            <a:ext cx="680179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D896-6410-F9B3-B748-B87633E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7F4-0DC2-9B42-B850-27E69472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Exceptiones-Try Statement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8ABCC6-44E5-BE68-4FFB-5222B9D1F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Statement bestehen aus mindestens 2 Blöcken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-&gt; Code wird ausgeführt falls kein Fehler „geraised“ wird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Except -&gt; Code des jeweiligen except Blocks wird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Finally(Optional) -&gt; wird immer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getCurrentException() -&gt; Methode um das Exception-objekt zu bekommen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86FB2C-6771-9713-7676-B162ED1BCAC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A955CC-F3B0-0FDA-D6EA-D7285E8B5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35" y="2655389"/>
            <a:ext cx="3694257" cy="37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171B-E36E-A076-DDAB-CA556C14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D217A-EDF7-1146-3891-9DB03BE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294" y="775266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</a:t>
            </a:r>
            <a:r>
              <a:rPr lang="en-US" dirty="0"/>
              <a:t> Annotating procedures with raised exceptions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CBA006-6846-EB65-9105-0CA43E974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Nim unterstützt eine explizite 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Explizite Dokumentation von Exceptions, die eine Prozedur oder Funktion auslösen kann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Falls eine andere Exception geraised wird, stoppt der Compiler an der Stelle des Fehlers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Vorteile: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Bessere Dokumentation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937FB-5704-FB3F-8F5A-7CBF698DB2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FBD291-FCCE-4B25-9FA6-9FC4A66A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97" y="3664496"/>
            <a:ext cx="7020905" cy="14575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735B58E-9D67-4AA0-47C0-3B2B44FEC2BB}"/>
              </a:ext>
            </a:extLst>
          </p:cNvPr>
          <p:cNvSpPr txBox="1"/>
          <p:nvPr/>
        </p:nvSpPr>
        <p:spPr>
          <a:xfrm>
            <a:off x="5444454" y="5553511"/>
            <a:ext cx="510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</a:t>
            </a:r>
            <a:r>
              <a:rPr lang="de-DE" dirty="0" err="1"/>
              <a:t>raises</a:t>
            </a:r>
            <a:r>
              <a:rPr lang="de-DE" dirty="0"/>
              <a:t>:[]. -&gt; darf keine </a:t>
            </a:r>
            <a:r>
              <a:rPr lang="de-DE" dirty="0" err="1"/>
              <a:t>Exceptions</a:t>
            </a:r>
            <a:r>
              <a:rPr lang="de-DE" dirty="0"/>
              <a:t> werfen</a:t>
            </a:r>
          </a:p>
        </p:txBody>
      </p:sp>
    </p:spTree>
    <p:extLst>
      <p:ext uri="{BB962C8B-B14F-4D97-AF65-F5344CB8AC3E}">
        <p14:creationId xmlns:p14="http://schemas.microsoft.com/office/powerpoint/2010/main" val="403960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4279162" cy="733425"/>
          </a:xfrm>
        </p:spPr>
        <p:txBody>
          <a:bodyPr rtlCol="0"/>
          <a:lstStyle/>
          <a:p>
            <a:pPr rtl="0"/>
            <a:r>
              <a:rPr lang="de-DE" sz="6600" dirty="0"/>
              <a:t>GENERICS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A0CBE0-6C5A-D939-4295-CD42B8CCE795}"/>
              </a:ext>
            </a:extLst>
          </p:cNvPr>
          <p:cNvSpPr txBox="1"/>
          <p:nvPr/>
        </p:nvSpPr>
        <p:spPr>
          <a:xfrm>
            <a:off x="6470650" y="3181350"/>
            <a:ext cx="427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um allgemeinen und wiederverwendbaren Code zu schreiben, der mit unterschiedlichen Typen arbeiten kann.</a:t>
            </a:r>
          </a:p>
        </p:txBody>
      </p:sp>
    </p:spTree>
    <p:extLst>
      <p:ext uri="{BB962C8B-B14F-4D97-AF65-F5344CB8AC3E}">
        <p14:creationId xmlns:p14="http://schemas.microsoft.com/office/powerpoint/2010/main" val="73714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6151563"/>
            <a:ext cx="1790700" cy="54927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1000" dirty="0"/>
              <a:t>Generics      45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B491000A-FA2A-A323-3486-598B1A9D447F}"/>
              </a:ext>
            </a:extLst>
          </p:cNvPr>
          <p:cNvSpPr txBox="1">
            <a:spLocks/>
          </p:cNvSpPr>
          <p:nvPr/>
        </p:nvSpPr>
        <p:spPr>
          <a:xfrm>
            <a:off x="723899" y="312738"/>
            <a:ext cx="10896601" cy="159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Hauptmerkmale: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Typsicherheit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Compiler stellt sicher, dass die verwendeten Typen korrekt sind.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Flexibilität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Code ist auf unterschiedliche Datentypen anwendbar.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Effizienz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Nim löst </a:t>
            </a:r>
            <a:r>
              <a:rPr kumimoji="0" lang="de-DE" sz="18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Generics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zur Kompilierzeit auf, wodurch der generierte Code typenspezifisch ist.</a:t>
            </a:r>
          </a:p>
        </p:txBody>
      </p:sp>
      <p:pic>
        <p:nvPicPr>
          <p:cNvPr id="7" name="Grafik 6" descr="Ein Bild, das Text, Quittung, Schrift, Algebra enthält.&#10;&#10;Automatisch generierte Beschreibung">
            <a:extLst>
              <a:ext uri="{FF2B5EF4-FFF2-40B4-BE49-F238E27FC236}">
                <a16:creationId xmlns:a16="http://schemas.microsoft.com/office/drawing/2014/main" id="{C119DDC1-2422-860B-8D7D-9EB036E2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332034"/>
            <a:ext cx="4720243" cy="1801813"/>
          </a:xfrm>
          <a:prstGeom prst="rect">
            <a:avLst/>
          </a:prstGeom>
        </p:spPr>
      </p:pic>
      <p:pic>
        <p:nvPicPr>
          <p:cNvPr id="9" name="Grafik 8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85ED9B8F-342B-2437-BA8E-92BA8C8D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2332034"/>
            <a:ext cx="4012586" cy="1096966"/>
          </a:xfrm>
          <a:prstGeom prst="rect">
            <a:avLst/>
          </a:prstGeom>
        </p:spPr>
      </p:pic>
      <p:pic>
        <p:nvPicPr>
          <p:cNvPr id="12" name="Grafik 11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08674CAE-DC4B-3701-0820-8DF9C7C0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4300066"/>
            <a:ext cx="5543550" cy="952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7C0050-C26E-78BA-4624-3EE2D2F6B069}"/>
              </a:ext>
            </a:extLst>
          </p:cNvPr>
          <p:cNvSpPr txBox="1"/>
          <p:nvPr/>
        </p:nvSpPr>
        <p:spPr>
          <a:xfrm>
            <a:off x="6057900" y="3566616"/>
            <a:ext cx="541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Generics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Nim werden durch Typparameter in eckigen Klammern [T] definiert. Beim Aufruf wird sie durch einen konkreten Typ ersetzt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6" y="444136"/>
            <a:ext cx="4068024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 err="1"/>
              <a:t>Generics</a:t>
            </a:r>
            <a:r>
              <a:rPr lang="de-DE" dirty="0"/>
              <a:t> Code Beispiel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47</a:t>
            </a:fld>
            <a:endParaRPr lang="de-DE" dirty="0"/>
          </a:p>
        </p:txBody>
      </p:sp>
      <p:pic>
        <p:nvPicPr>
          <p:cNvPr id="12" name="Grafik 11" descr="Ein Bild, das Text, Schrift, Quittung, Screenshot enthält.&#10;&#10;Automatisch generierte Beschreibung">
            <a:extLst>
              <a:ext uri="{FF2B5EF4-FFF2-40B4-BE49-F238E27FC236}">
                <a16:creationId xmlns:a16="http://schemas.microsoft.com/office/drawing/2014/main" id="{643C315C-AE83-0405-2945-C25872FA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785939"/>
            <a:ext cx="5109543" cy="1566926"/>
          </a:xfrm>
          <a:prstGeom prst="rect">
            <a:avLst/>
          </a:prstGeom>
        </p:spPr>
      </p:pic>
      <p:pic>
        <p:nvPicPr>
          <p:cNvPr id="14" name="Grafik 13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EEBAD093-B1E8-3BC4-10E6-1CF9AAC7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84" y="1785940"/>
            <a:ext cx="4633624" cy="1566926"/>
          </a:xfrm>
          <a:prstGeom prst="rect">
            <a:avLst/>
          </a:prstGeom>
        </p:spPr>
      </p:pic>
      <p:pic>
        <p:nvPicPr>
          <p:cNvPr id="16" name="Grafik 15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3AED0F6F-005B-373A-B193-87822FE1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6" y="4047955"/>
            <a:ext cx="5109542" cy="14017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5A13B44-8BBD-60D9-3862-8E646F61B334}"/>
              </a:ext>
            </a:extLst>
          </p:cNvPr>
          <p:cNvSpPr txBox="1"/>
          <p:nvPr/>
        </p:nvSpPr>
        <p:spPr>
          <a:xfrm>
            <a:off x="732575" y="1416607"/>
            <a:ext cx="317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Ausgabe der Eingabe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C112D3-024B-BC6F-273F-133F6B660D4D}"/>
              </a:ext>
            </a:extLst>
          </p:cNvPr>
          <p:cNvSpPr txBox="1"/>
          <p:nvPr/>
        </p:nvSpPr>
        <p:spPr>
          <a:xfrm>
            <a:off x="6349884" y="1416607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Vergleich der beiden Parameter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EA2CDB-4E21-94E0-A405-BF455D5596E4}"/>
              </a:ext>
            </a:extLst>
          </p:cNvPr>
          <p:cNvSpPr txBox="1"/>
          <p:nvPr/>
        </p:nvSpPr>
        <p:spPr>
          <a:xfrm>
            <a:off x="732575" y="353753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Mehrere Typparameter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8B71-F8BA-24E2-F074-279CF0C7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4CE6-CC9A-93A3-6270-F3202623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5" y="444136"/>
            <a:ext cx="9468699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/>
              <a:t>Datenstrukturen und Einschränkungen (</a:t>
            </a:r>
            <a:r>
              <a:rPr lang="de-DE" dirty="0" err="1"/>
              <a:t>Constraints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56D524-7E40-4E04-5F8D-532019C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ADABC8-280D-54D4-601F-C02B2982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48</a:t>
            </a:fld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C6C0CA-CC65-F4E5-43AB-8C91C7A69EB3}"/>
              </a:ext>
            </a:extLst>
          </p:cNvPr>
          <p:cNvSpPr txBox="1"/>
          <p:nvPr/>
        </p:nvSpPr>
        <p:spPr>
          <a:xfrm>
            <a:off x="732575" y="1416607"/>
            <a:ext cx="987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Nim kannst du auch generische Typen erstellen, wie z. B. Listen, Arrays oder </a:t>
            </a:r>
            <a:r>
              <a:rPr lang="de-DE" b="1" dirty="0"/>
              <a:t>eigene Strukturen.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65312E-21A9-8C9D-F32A-C30EFEE357AC}"/>
              </a:ext>
            </a:extLst>
          </p:cNvPr>
          <p:cNvSpPr txBox="1"/>
          <p:nvPr/>
        </p:nvSpPr>
        <p:spPr>
          <a:xfrm>
            <a:off x="73257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84F137-7BBE-84B1-8C38-1E1DAFC01E18}"/>
              </a:ext>
            </a:extLst>
          </p:cNvPr>
          <p:cNvSpPr txBox="1"/>
          <p:nvPr/>
        </p:nvSpPr>
        <p:spPr>
          <a:xfrm>
            <a:off x="73257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pic>
        <p:nvPicPr>
          <p:cNvPr id="6" name="Grafik 5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19D526C1-EB05-2392-A800-748F1F03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3225135"/>
            <a:ext cx="4416825" cy="1160994"/>
          </a:xfrm>
          <a:prstGeom prst="rect">
            <a:avLst/>
          </a:prstGeom>
        </p:spPr>
      </p:pic>
      <p:pic>
        <p:nvPicPr>
          <p:cNvPr id="8" name="Grafik 7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694763BE-FA1A-4590-8DC7-1166175EA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5" y="4840899"/>
            <a:ext cx="4525905" cy="11609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655DBAF-C0D7-4D73-B544-6FC738DEC047}"/>
              </a:ext>
            </a:extLst>
          </p:cNvPr>
          <p:cNvSpPr txBox="1"/>
          <p:nvPr/>
        </p:nvSpPr>
        <p:spPr>
          <a:xfrm>
            <a:off x="732575" y="2222313"/>
            <a:ext cx="237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Generische Objekte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D2B1AA-D3C9-A363-1448-1DE04243B765}"/>
              </a:ext>
            </a:extLst>
          </p:cNvPr>
          <p:cNvSpPr txBox="1"/>
          <p:nvPr/>
        </p:nvSpPr>
        <p:spPr>
          <a:xfrm>
            <a:off x="653904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777F40-54F9-BEB2-36D9-A13D03715464}"/>
              </a:ext>
            </a:extLst>
          </p:cNvPr>
          <p:cNvSpPr txBox="1"/>
          <p:nvPr/>
        </p:nvSpPr>
        <p:spPr>
          <a:xfrm>
            <a:off x="653904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36399F-88C4-68BC-390D-7AEC1321F613}"/>
              </a:ext>
            </a:extLst>
          </p:cNvPr>
          <p:cNvSpPr txBox="1"/>
          <p:nvPr/>
        </p:nvSpPr>
        <p:spPr>
          <a:xfrm>
            <a:off x="6539045" y="2222313"/>
            <a:ext cx="473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Einschränkungen von Typen (</a:t>
            </a:r>
            <a:r>
              <a:rPr lang="de-DE" sz="2000" dirty="0" err="1"/>
              <a:t>Constraints</a:t>
            </a:r>
            <a:r>
              <a:rPr lang="de-DE" sz="2000" dirty="0"/>
              <a:t>)</a:t>
            </a:r>
          </a:p>
        </p:txBody>
      </p:sp>
      <p:pic>
        <p:nvPicPr>
          <p:cNvPr id="22" name="Grafik 21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C5E457F0-A6B8-EA10-CA92-89372CAB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08" y="3225135"/>
            <a:ext cx="4741902" cy="943662"/>
          </a:xfrm>
          <a:prstGeom prst="rect">
            <a:avLst/>
          </a:prstGeom>
        </p:spPr>
      </p:pic>
      <p:pic>
        <p:nvPicPr>
          <p:cNvPr id="24" name="Grafik 23" descr="Ein Bild, das Text, Schrift, weiß enthält.&#10;&#10;Automatisch generierte Beschreibung">
            <a:extLst>
              <a:ext uri="{FF2B5EF4-FFF2-40B4-BE49-F238E27FC236}">
                <a16:creationId xmlns:a16="http://schemas.microsoft.com/office/drawing/2014/main" id="{46662036-2B06-6588-DF2A-A09A27E26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029" y="4907050"/>
            <a:ext cx="4741902" cy="8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367E0-2BA3-B6A8-50C0-78993AE4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98D58-CB9F-E253-9825-D58C23E7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5187950" cy="733425"/>
          </a:xfrm>
        </p:spPr>
        <p:txBody>
          <a:bodyPr rtlCol="0"/>
          <a:lstStyle/>
          <a:p>
            <a:pPr rtl="0"/>
            <a:r>
              <a:rPr lang="de-DE" sz="6600" dirty="0"/>
              <a:t>TEMPLATES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06FBD6-3F3E-30FD-9579-27CCDE3BFEAD}"/>
              </a:ext>
            </a:extLst>
          </p:cNvPr>
          <p:cNvSpPr txBox="1"/>
          <p:nvPr/>
        </p:nvSpPr>
        <p:spPr>
          <a:xfrm>
            <a:off x="6470650" y="3181350"/>
            <a:ext cx="5187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Sind ein Bestandteil der Metaprogrammierung in Nim. Sie ermöglichen es, wiederverwendbaren Code zu schreiben, der während der Kompilierzeit in den aufrufenden Code eingebettet wird.</a:t>
            </a:r>
          </a:p>
        </p:txBody>
      </p:sp>
    </p:spTree>
    <p:extLst>
      <p:ext uri="{BB962C8B-B14F-4D97-AF65-F5344CB8AC3E}">
        <p14:creationId xmlns:p14="http://schemas.microsoft.com/office/powerpoint/2010/main" val="239589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/>
          <a:lstStyle/>
          <a:p>
            <a:pPr rtl="0"/>
            <a:r>
              <a:rPr lang="de-DE" dirty="0"/>
              <a:t>Installationsmöglichkeiten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147" y="2468863"/>
            <a:ext cx="6677706" cy="220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sz="1800" b="1" noProof="1"/>
              <a:t>Homebrew (macOS, Linux, WSL)</a:t>
            </a:r>
          </a:p>
          <a:p>
            <a:pPr rtl="0"/>
            <a:r>
              <a:rPr lang="de-DE" sz="1800" noProof="1"/>
              <a:t>	1 </a:t>
            </a:r>
            <a:r>
              <a:rPr lang="de-DE" sz="1800" b="1" noProof="1">
                <a:solidFill>
                  <a:srgbClr val="FF0000"/>
                </a:solidFill>
              </a:rPr>
              <a:t>brew</a:t>
            </a:r>
            <a:r>
              <a:rPr lang="de-DE" sz="1800" noProof="1"/>
              <a:t> install nim</a:t>
            </a:r>
          </a:p>
          <a:p>
            <a:pPr rtl="0"/>
            <a:endParaRPr lang="de-DE" sz="1800" noProof="1"/>
          </a:p>
          <a:p>
            <a:pPr rtl="0"/>
            <a:r>
              <a:rPr lang="de-DE" sz="1800" noProof="1"/>
              <a:t>Alternativ: </a:t>
            </a:r>
            <a:r>
              <a:rPr lang="de-DE" sz="1800" noProof="1">
                <a:hlinkClick r:id="rId3"/>
              </a:rPr>
              <a:t>Download – Nim Programming language</a:t>
            </a:r>
            <a:endParaRPr lang="de-DE" sz="1800" noProof="1"/>
          </a:p>
          <a:p>
            <a:pPr rtl="0"/>
            <a:r>
              <a:rPr lang="de-DE" sz="1800" noProof="1"/>
              <a:t>Online-Compiler: </a:t>
            </a:r>
            <a:r>
              <a:rPr lang="de-DE" sz="1800" noProof="1">
                <a:hlinkClick r:id="rId4"/>
              </a:rPr>
              <a:t>Nim Online Editor</a:t>
            </a:r>
            <a:endParaRPr lang="de-DE" sz="1800" noProof="1"/>
          </a:p>
          <a:p>
            <a:pPr rtl="0"/>
            <a:endParaRPr lang="de-DE" noProof="1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0662" y="6349222"/>
            <a:ext cx="1743075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50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C7413B-9B7B-409A-AAE8-ECC7FA8D4B07}"/>
              </a:ext>
            </a:extLst>
          </p:cNvPr>
          <p:cNvSpPr txBox="1"/>
          <p:nvPr/>
        </p:nvSpPr>
        <p:spPr>
          <a:xfrm>
            <a:off x="687381" y="4413102"/>
            <a:ext cx="92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Syntax</a:t>
            </a:r>
          </a:p>
        </p:txBody>
      </p:sp>
      <p:pic>
        <p:nvPicPr>
          <p:cNvPr id="8" name="Grafik 7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5F6DADA7-8042-C1F6-1E26-5D08944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1" y="4982489"/>
            <a:ext cx="5156389" cy="8866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4A67A8-BB21-F29C-A710-FB4BF3C3BBB0}"/>
              </a:ext>
            </a:extLst>
          </p:cNvPr>
          <p:cNvSpPr txBox="1"/>
          <p:nvPr/>
        </p:nvSpPr>
        <p:spPr>
          <a:xfrm>
            <a:off x="650872" y="5869108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ReturnType</a:t>
            </a:r>
            <a:r>
              <a:rPr lang="de-DE" dirty="0"/>
              <a:t> ist optional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9A54DF-B4A9-6AE7-D7D8-4EE431BDCA24}"/>
              </a:ext>
            </a:extLst>
          </p:cNvPr>
          <p:cNvSpPr txBox="1"/>
          <p:nvPr/>
        </p:nvSpPr>
        <p:spPr>
          <a:xfrm>
            <a:off x="650872" y="580746"/>
            <a:ext cx="1100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werden Templates zur Kompilierzeit expandiert, während normale Funktionen zur Laufzeit ausgeführt werden. Der zentrale Unterschied liegt also in Zeitpunkt und Art der Verarbeitung. Sind auch Typunabhängig.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329AC0-C54D-52DE-4BAB-54913B3677D8}"/>
              </a:ext>
            </a:extLst>
          </p:cNvPr>
          <p:cNvSpPr txBox="1"/>
          <p:nvPr/>
        </p:nvSpPr>
        <p:spPr>
          <a:xfrm>
            <a:off x="650872" y="1516092"/>
            <a:ext cx="5156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Templates: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Compiler ersetzt bei der Kompilierung die Template-Verwendung durch den tatsächlichen Code des Templates, angepasst an den Kontext.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handelt sich um eine Art </a:t>
            </a:r>
            <a:r>
              <a:rPr lang="de-DE" b="1" dirty="0"/>
              <a:t>Code-Generator</a:t>
            </a:r>
            <a:r>
              <a:rPr lang="de-DE" dirty="0"/>
              <a:t>, der den finalen Code direkt in das Programm einfügt.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Kompilierung gibt es keine Spur mehr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24A46C-9A4E-67F2-1339-6ED917271F7B}"/>
              </a:ext>
            </a:extLst>
          </p:cNvPr>
          <p:cNvSpPr txBox="1"/>
          <p:nvPr/>
        </p:nvSpPr>
        <p:spPr>
          <a:xfrm>
            <a:off x="6096000" y="1516091"/>
            <a:ext cx="5156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Normale Funktionen: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Code bleibt als separater Baustein (z. B. eine maschinenlesbare Funktion) erhalten und wird erst zur Laufzeit ausgeführt.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benötigen zusätzlichen Overhead, wie z. B. die Arbeit des Funktionsaufrufs, Verwalten von Parametern. Einfacherer wäre direkt a*2 </a:t>
            </a:r>
          </a:p>
        </p:txBody>
      </p:sp>
    </p:spTree>
    <p:extLst>
      <p:ext uri="{BB962C8B-B14F-4D97-AF65-F5344CB8AC3E}">
        <p14:creationId xmlns:p14="http://schemas.microsoft.com/office/powerpoint/2010/main" val="355547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0047-2EA1-31D0-34F4-2E3206C9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7AE2C8-92F1-EF65-BAC9-D1E6BB5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7485" y="6370815"/>
            <a:ext cx="3107085" cy="487186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672F31-74D0-5728-51D2-36B033C1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9323" y="6370815"/>
            <a:ext cx="1155247" cy="365126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51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8F0F3D-7C54-2FAA-D1AB-B33DC076CF0B}"/>
              </a:ext>
            </a:extLst>
          </p:cNvPr>
          <p:cNvSpPr txBox="1"/>
          <p:nvPr/>
        </p:nvSpPr>
        <p:spPr>
          <a:xfrm>
            <a:off x="648179" y="2891669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Berechnungen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C19172-7854-2B5B-3E37-661A06E2B1C4}"/>
              </a:ext>
            </a:extLst>
          </p:cNvPr>
          <p:cNvSpPr txBox="1"/>
          <p:nvPr/>
        </p:nvSpPr>
        <p:spPr>
          <a:xfrm>
            <a:off x="732575" y="656053"/>
            <a:ext cx="234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Einfaches Template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752BE-2635-268D-0412-075E79A2A8DF}"/>
              </a:ext>
            </a:extLst>
          </p:cNvPr>
          <p:cNvSpPr txBox="1"/>
          <p:nvPr/>
        </p:nvSpPr>
        <p:spPr>
          <a:xfrm>
            <a:off x="6539045" y="1056983"/>
            <a:ext cx="474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Templates können generisch sein und automatisch den Typ der Parameter ableiten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1807DC-F6DC-61E3-46EF-6419AAF5EB62}"/>
              </a:ext>
            </a:extLst>
          </p:cNvPr>
          <p:cNvSpPr txBox="1"/>
          <p:nvPr/>
        </p:nvSpPr>
        <p:spPr>
          <a:xfrm>
            <a:off x="6539045" y="656053"/>
            <a:ext cx="308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Templates mit Typinferenz</a:t>
            </a:r>
          </a:p>
        </p:txBody>
      </p:sp>
      <p:pic>
        <p:nvPicPr>
          <p:cNvPr id="7" name="Grafik 6" descr="Ein Bild, das Text, Quittung, Schrift, Screenshot enthält.&#10;&#10;Automatisch generierte Beschreibung">
            <a:extLst>
              <a:ext uri="{FF2B5EF4-FFF2-40B4-BE49-F238E27FC236}">
                <a16:creationId xmlns:a16="http://schemas.microsoft.com/office/drawing/2014/main" id="{26374B8D-0D84-E1DD-0124-4244DC3E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143169"/>
            <a:ext cx="4796196" cy="1079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EA42132-6842-D47F-A658-92CCFE8C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63" y="1776068"/>
            <a:ext cx="4041561" cy="1999283"/>
          </a:xfrm>
          <a:prstGeom prst="rect">
            <a:avLst/>
          </a:prstGeom>
        </p:spPr>
      </p:pic>
      <p:pic>
        <p:nvPicPr>
          <p:cNvPr id="21" name="Grafik 20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A7C10975-2AB4-F480-A810-FDC415BA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5" y="3261001"/>
            <a:ext cx="3172082" cy="179677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BE4EB35-615F-7681-3F99-A3858A389021}"/>
              </a:ext>
            </a:extLst>
          </p:cNvPr>
          <p:cNvSpPr txBox="1"/>
          <p:nvPr/>
        </p:nvSpPr>
        <p:spPr>
          <a:xfrm>
            <a:off x="648179" y="5143331"/>
            <a:ext cx="262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Hier wird der Code (x * x) direkt eingebettet, sodass kein Funktionsaufruf erfolgt.</a:t>
            </a:r>
          </a:p>
        </p:txBody>
      </p:sp>
    </p:spTree>
    <p:extLst>
      <p:ext uri="{BB962C8B-B14F-4D97-AF65-F5344CB8AC3E}">
        <p14:creationId xmlns:p14="http://schemas.microsoft.com/office/powerpoint/2010/main" val="111512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5"/>
          <p:cNvSpPr txBox="1">
            <a:spLocks noGrp="1"/>
          </p:cNvSpPr>
          <p:nvPr>
            <p:ph type="ctrTitle"/>
          </p:nvPr>
        </p:nvSpPr>
        <p:spPr>
          <a:xfrm>
            <a:off x="6470650" y="2108200"/>
            <a:ext cx="51879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de-DE" sz="6600"/>
              <a:t>Macros</a:t>
            </a:r>
            <a:endParaRPr sz="4400"/>
          </a:p>
        </p:txBody>
      </p:sp>
      <p:sp>
        <p:nvSpPr>
          <p:cNvPr id="1272" name="Google Shape;1272;p115"/>
          <p:cNvSpPr txBox="1"/>
          <p:nvPr/>
        </p:nvSpPr>
        <p:spPr>
          <a:xfrm>
            <a:off x="6470650" y="3181350"/>
            <a:ext cx="5187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</a:rPr>
              <a:t>Makros in Nim sind Werkzeuge, die zur Compile-Zeit laufen und Code generieren oder transformieren, indem sie direkt auf der Abstract Syntax Tree (AST) des Programms arbeiten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16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16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  <p:sp>
        <p:nvSpPr>
          <p:cNvPr id="1280" name="Google Shape;1280;p116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281" name="Google Shape;1281;p116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82" name="Google Shape;1282;p116"/>
          <p:cNvSpPr txBox="1"/>
          <p:nvPr/>
        </p:nvSpPr>
        <p:spPr>
          <a:xfrm>
            <a:off x="771150" y="1716925"/>
            <a:ext cx="55872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Untyped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unverändert an das Makro übergeben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Syntaxbaum ist vorhersehbar und weniger komplex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Nachteile: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Funktioniert nicht gut mit Nim's Overloading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sp>
        <p:nvSpPr>
          <p:cNvPr id="1283" name="Google Shape;1283;p116"/>
          <p:cNvSpPr txBox="1"/>
          <p:nvPr/>
        </p:nvSpPr>
        <p:spPr>
          <a:xfrm>
            <a:off x="6402075" y="1716925"/>
            <a:ext cx="45591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semantisch geprüft: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Identifier werden zu Symbolen aufgelöst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Typinformationen sind sichtbar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Liefert genauere Syntaxbäume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pic>
        <p:nvPicPr>
          <p:cNvPr id="1284" name="Google Shape;128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438" y="5851813"/>
            <a:ext cx="7821126" cy="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7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17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  <p:sp>
        <p:nvSpPr>
          <p:cNvPr id="1292" name="Google Shape;1292;p117"/>
          <p:cNvSpPr txBox="1"/>
          <p:nvPr/>
        </p:nvSpPr>
        <p:spPr>
          <a:xfrm>
            <a:off x="6416625" y="1862425"/>
            <a:ext cx="49227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Code-Blöcke als Argumente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Code-Blöcke können als letzte Argumente in einem Funktionsaufruf genutzt werden</a:t>
            </a:r>
            <a:endParaRPr sz="2000">
              <a:solidFill>
                <a:srgbClr val="3F3F3F"/>
              </a:solidFill>
            </a:endParaRPr>
          </a:p>
        </p:txBody>
      </p:sp>
      <p:sp>
        <p:nvSpPr>
          <p:cNvPr id="1293" name="Google Shape;1293;p117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94" name="Google Shape;1294;p117"/>
          <p:cNvSpPr txBox="1"/>
          <p:nvPr/>
        </p:nvSpPr>
        <p:spPr>
          <a:xfrm>
            <a:off x="771150" y="1862425"/>
            <a:ext cx="55872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300" u="sng">
                <a:solidFill>
                  <a:srgbClr val="3F3F3F"/>
                </a:solidFill>
              </a:rPr>
              <a:t>Static Arguments</a:t>
            </a:r>
            <a:endParaRPr sz="23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Übergibt Werte als Werte, nicht als Syntaxbäume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295" name="Google Shape;1295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1" y="4000450"/>
            <a:ext cx="4922700" cy="73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625" y="4000458"/>
            <a:ext cx="40576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18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  <p:sp>
        <p:nvSpPr>
          <p:cNvPr id="1304" name="Google Shape;1304;p118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05" name="Google Shape;1305;p118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Der Syntaxbaum (AST)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06" name="Google Shape;1306;p118"/>
          <p:cNvSpPr txBox="1"/>
          <p:nvPr/>
        </p:nvSpPr>
        <p:spPr>
          <a:xfrm>
            <a:off x="771150" y="1716925"/>
            <a:ext cx="98583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Syntaxbäume sind zentrale Elemente für Makros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Analyse-Tools: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treeRepr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Gibt Syntaxbäume als String aus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dumpTree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Debugging von Syntaxbäumen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07" name="Google Shape;130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975" y="2489388"/>
            <a:ext cx="4392050" cy="35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9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19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  <p:sp>
        <p:nvSpPr>
          <p:cNvPr id="1315" name="Google Shape;1315;p119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16" name="Google Shape;1316;p119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17" name="Google Shape;1317;p119"/>
          <p:cNvSpPr txBox="1"/>
          <p:nvPr/>
        </p:nvSpPr>
        <p:spPr>
          <a:xfrm>
            <a:off x="771150" y="1716925"/>
            <a:ext cx="98583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de-DE" sz="2200" u="sng">
                <a:solidFill>
                  <a:srgbClr val="3F3F3F"/>
                </a:solidFill>
              </a:rPr>
              <a:t>Custom Semantic Checking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Eingabe validieren: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expectKind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den Knotentyp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expectLen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die Anzahl der Knoten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18" name="Google Shape;131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3729625"/>
            <a:ext cx="10711750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0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20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  <p:sp>
        <p:nvSpPr>
          <p:cNvPr id="1326" name="Google Shape;1326;p120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27" name="Google Shape;1327;p120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28" name="Google Shape;1328;p120"/>
          <p:cNvSpPr txBox="1"/>
          <p:nvPr/>
        </p:nvSpPr>
        <p:spPr>
          <a:xfrm>
            <a:off x="771150" y="1716925"/>
            <a:ext cx="9858300" cy="2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Generierung von Code</a:t>
            </a:r>
            <a:endParaRPr sz="22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Zwei Methoden: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>
                <a:solidFill>
                  <a:srgbClr val="3F3F3F"/>
                </a:solidFill>
              </a:rPr>
              <a:t>Manuell mit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newTree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>
                <a:solidFill>
                  <a:srgbClr val="3F3F3F"/>
                </a:solidFill>
              </a:rPr>
              <a:t>und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newLit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Kontrolle über Syntaxbaum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quote do: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Wörtliches Schreiben des generierten Codes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29" name="Google Shape;132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4505525"/>
            <a:ext cx="9544050" cy="12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21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21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  <p:sp>
        <p:nvSpPr>
          <p:cNvPr id="1337" name="Google Shape;1337;p121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Beispiel Codegenerierung mit Makros</a:t>
            </a:r>
            <a:endParaRPr sz="2500">
              <a:solidFill>
                <a:srgbClr val="3F3F3F"/>
              </a:solidFill>
            </a:endParaRPr>
          </a:p>
        </p:txBody>
      </p:sp>
      <p:pic>
        <p:nvPicPr>
          <p:cNvPr id="1338" name="Google Shape;133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63" y="1662700"/>
            <a:ext cx="9806676" cy="2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625" y="5089750"/>
            <a:ext cx="9915726" cy="101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21"/>
          <p:cNvSpPr txBox="1"/>
          <p:nvPr/>
        </p:nvSpPr>
        <p:spPr>
          <a:xfrm>
            <a:off x="1083625" y="4559050"/>
            <a:ext cx="558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rgbClr val="3F3F3F"/>
                </a:solidFill>
              </a:rPr>
              <a:t>Generierter Code:</a:t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460" y="1225771"/>
            <a:ext cx="4874078" cy="2620088"/>
          </a:xfrm>
        </p:spPr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92242" y="6356349"/>
            <a:ext cx="2661557" cy="365125"/>
          </a:xfrm>
        </p:spPr>
        <p:txBody>
          <a:bodyPr rtlCol="0"/>
          <a:lstStyle/>
          <a:p>
            <a:pPr rtl="0"/>
            <a:r>
              <a:rPr lang="de-DE" dirty="0"/>
              <a:t>NIM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21932"/>
            <a:ext cx="8421688" cy="1325563"/>
          </a:xfrm>
        </p:spPr>
        <p:txBody>
          <a:bodyPr rtlCol="0"/>
          <a:lstStyle/>
          <a:p>
            <a:pPr rtl="0"/>
            <a:r>
              <a:rPr lang="de-DE" dirty="0" err="1"/>
              <a:t>variablendeklaration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032" y="2302876"/>
            <a:ext cx="12043688" cy="1187152"/>
          </a:xfrm>
        </p:spPr>
        <p:txBody>
          <a:bodyPr rtlCol="0"/>
          <a:lstStyle/>
          <a:p>
            <a:pPr rtl="0"/>
            <a:r>
              <a:rPr lang="de-DE" cap="none" dirty="0"/>
              <a:t>Nim unterstützt sowohl veränderbare als auch unveränderliche Variablen</a:t>
            </a:r>
          </a:p>
          <a:p>
            <a:pPr rtl="0"/>
            <a:endParaRPr lang="de-DE" cap="none" dirty="0"/>
          </a:p>
          <a:p>
            <a:pPr rtl="0"/>
            <a:r>
              <a:rPr lang="de-DE" cap="none" dirty="0"/>
              <a:t>Syntax: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r>
              <a:rPr lang="de-DE" cap="none" dirty="0">
                <a:solidFill>
                  <a:srgbClr val="00B050"/>
                </a:solidFill>
              </a:rPr>
              <a:t>           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 = &lt;</a:t>
            </a:r>
            <a:r>
              <a:rPr lang="de-DE" cap="none" dirty="0" err="1">
                <a:solidFill>
                  <a:srgbClr val="00B050"/>
                </a:solidFill>
              </a:rPr>
              <a:t>value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pPr rtl="0"/>
            <a:endParaRPr lang="de-DE" cap="none" dirty="0">
              <a:solidFill>
                <a:srgbClr val="00B05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54" y="3429000"/>
            <a:ext cx="4206994" cy="35458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2100" b="1" noProof="1"/>
              <a:t>Deklaration mit `var`:</a:t>
            </a:r>
          </a:p>
          <a:p>
            <a:pPr rtl="0"/>
            <a:r>
              <a:rPr lang="de-DE" sz="1600" noProof="1"/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  <a:r>
              <a:rPr lang="de-DE" sz="1900" noProof="1"/>
              <a:t> a: </a:t>
            </a:r>
            <a:r>
              <a:rPr lang="de-DE" sz="1900" noProof="1">
                <a:solidFill>
                  <a:srgbClr val="FF0000"/>
                </a:solidFill>
              </a:rPr>
              <a:t>int </a:t>
            </a:r>
          </a:p>
          <a:p>
            <a:r>
              <a:rPr lang="de-DE" sz="1900" noProof="1">
                <a:solidFill>
                  <a:srgbClr val="FF0000"/>
                </a:solidFill>
              </a:rPr>
              <a:t>     var </a:t>
            </a:r>
            <a:r>
              <a:rPr lang="de-DE" sz="1900" noProof="1">
                <a:solidFill>
                  <a:schemeClr val="tx1"/>
                </a:solidFill>
              </a:rPr>
              <a:t>b = 7 </a:t>
            </a:r>
            <a:r>
              <a:rPr lang="de-DE" sz="1800" noProof="1">
                <a:solidFill>
                  <a:schemeClr val="tx1"/>
                </a:solidFill>
              </a:rPr>
              <a:t>#Typ automatisch als int erkannt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 9 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="HELLO“  #error </a:t>
            </a:r>
          </a:p>
          <a:p>
            <a:endParaRPr lang="de-DE" sz="1900" noProof="1">
              <a:solidFill>
                <a:schemeClr val="tx1"/>
              </a:solidFill>
            </a:endParaRPr>
          </a:p>
          <a:p>
            <a:r>
              <a:rPr lang="de-DE" sz="1900" b="1" noProof="1">
                <a:solidFill>
                  <a:schemeClr val="tx1"/>
                </a:solidFill>
              </a:rPr>
              <a:t>   `var` Block: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c = -11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d =“Hello“</a:t>
            </a:r>
          </a:p>
          <a:p>
            <a:r>
              <a:rPr lang="de-DE" sz="1600" noProof="1">
                <a:solidFill>
                  <a:srgbClr val="FF0000"/>
                </a:solidFill>
              </a:rPr>
              <a:t>       </a:t>
            </a:r>
            <a:endParaRPr lang="de-DE" sz="1600" noProof="1">
              <a:solidFill>
                <a:schemeClr val="tx1"/>
              </a:solidFill>
            </a:endParaRPr>
          </a:p>
          <a:p>
            <a:endParaRPr lang="de-DE" sz="1600" noProof="1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359480"/>
            <a:ext cx="6096000" cy="3276588"/>
          </a:xfrm>
        </p:spPr>
        <p:txBody>
          <a:bodyPr rtlCol="0">
            <a:normAutofit/>
          </a:bodyPr>
          <a:lstStyle/>
          <a:p>
            <a:pPr rtl="0"/>
            <a:r>
              <a:rPr lang="de-DE" sz="1600" b="1" dirty="0"/>
              <a:t>Unveränderliche Zuweisungen: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`const`: </a:t>
            </a:r>
            <a:r>
              <a:rPr lang="de-DE" sz="1600" dirty="0"/>
              <a:t>Wert muss zur Compile- Zeit bekannt sein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9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-27 #</a:t>
            </a:r>
            <a:r>
              <a:rPr lang="de-DE" sz="1600" dirty="0" err="1"/>
              <a:t>error</a:t>
            </a:r>
            <a:endParaRPr lang="de-DE" sz="1600" dirty="0"/>
          </a:p>
          <a:p>
            <a:pPr rtl="0"/>
            <a:endParaRPr lang="de-DE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</a:t>
            </a:r>
            <a:r>
              <a:rPr lang="de-DE" sz="1600" b="1" dirty="0" err="1"/>
              <a:t>let</a:t>
            </a:r>
            <a:r>
              <a:rPr lang="de-DE" sz="1600" b="1" dirty="0"/>
              <a:t>`: </a:t>
            </a:r>
            <a:r>
              <a:rPr lang="de-DE" sz="1600" dirty="0"/>
              <a:t>Wert kann zur Laufzeit gesetzt werden, bleibt aber unveränderlich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25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-44 #</a:t>
            </a:r>
            <a:r>
              <a:rPr lang="de-DE" sz="1600" dirty="0" err="1"/>
              <a:t>error</a:t>
            </a:r>
            <a:endParaRPr lang="de-DE" sz="1600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Variablendeklaration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/>
          </p:nvPr>
        </p:nvSpPr>
        <p:spPr>
          <a:xfrm>
            <a:off x="360000" y="832680"/>
            <a:ext cx="4176000" cy="3415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Vergleichsoperatoren: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Wertvergleich: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i="1" dirty="0"/>
              <a:t>        &lt;=, &gt;=, &lt;, &gt;, ==, !=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</a:t>
            </a:r>
            <a:r>
              <a:rPr lang="de-DE" sz="1800" b="1" dirty="0"/>
              <a:t>Objekt Referenz/Type: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>
                <a:solidFill>
                  <a:srgbClr val="FF0000"/>
                </a:solidFill>
              </a:rPr>
              <a:t>    </a:t>
            </a:r>
            <a:r>
              <a:rPr lang="de-DE" sz="1800" b="1" i="1" dirty="0">
                <a:solidFill>
                  <a:schemeClr val="tx1"/>
                </a:solidFill>
              </a:rPr>
              <a:t>       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,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 not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 err="1"/>
              <a:t>var</a:t>
            </a:r>
            <a:r>
              <a:rPr lang="de-DE" sz="1800" dirty="0"/>
              <a:t> p1: Person             </a:t>
            </a:r>
            <a:r>
              <a:rPr lang="de-DE" sz="1800" dirty="0" err="1"/>
              <a:t>var</a:t>
            </a:r>
            <a:r>
              <a:rPr lang="de-DE" sz="1800" dirty="0"/>
              <a:t> p2: Person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Person == true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p2 == false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Element in Sequenz: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 </a:t>
            </a:r>
            <a:r>
              <a:rPr lang="de-DE" sz="1800" dirty="0"/>
              <a:t> </a:t>
            </a:r>
            <a:r>
              <a:rPr lang="de-DE" sz="1800" b="1" i="1" dirty="0"/>
              <a:t>in, not in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i="1" dirty="0"/>
              <a:t>    </a:t>
            </a:r>
            <a:r>
              <a:rPr lang="de-DE" sz="1800" dirty="0"/>
              <a:t>2 in [1,2,3] == true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"</a:t>
            </a:r>
            <a:r>
              <a:rPr lang="de-DE" sz="1800" dirty="0" err="1"/>
              <a:t>ell</a:t>
            </a:r>
            <a:r>
              <a:rPr lang="de-DE" sz="1800" dirty="0"/>
              <a:t>" in "Hello" == true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</a:t>
            </a:r>
            <a:r>
              <a:rPr lang="de-DE" sz="1800" b="1" dirty="0"/>
              <a:t>Logische 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</a:t>
            </a:r>
            <a:r>
              <a:rPr lang="de-DE" sz="1800" b="1" i="1" dirty="0"/>
              <a:t>and, </a:t>
            </a:r>
            <a:r>
              <a:rPr lang="de-DE" sz="1800" b="1" i="1" dirty="0" err="1"/>
              <a:t>or</a:t>
            </a:r>
            <a:r>
              <a:rPr lang="de-DE" sz="1800" b="1" i="1" dirty="0"/>
              <a:t>, ( )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and ist höhergestellt als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4536000" y="2292480"/>
            <a:ext cx="7344000" cy="25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Nim ist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strongly-typed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hat also keine impliziten true, false Werte, wie z.B. in JS und Python. Elemente müssen mit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() konvertiert werden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Zahlen: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(0) = false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(-1) = true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(1) = true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String,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Sequences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Arrays,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Dictionaries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wenn leer == false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References, Objects: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bei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zu false ausgewertet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Fußzeilenplatzhalter 2"/>
          <p:cNvSpPr txBox="1"/>
          <p:nvPr/>
        </p:nvSpPr>
        <p:spPr>
          <a:xfrm>
            <a:off x="9504728" y="6403977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6" name="Foliennummernplatzhalter 3"/>
          <p:cNvSpPr txBox="1"/>
          <p:nvPr/>
        </p:nvSpPr>
        <p:spPr>
          <a:xfrm>
            <a:off x="11448000" y="64933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86B79-8748-4178-B77F-9477846C83EC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/>
          </p:nvPr>
        </p:nvSpPr>
        <p:spPr>
          <a:xfrm>
            <a:off x="792000" y="1480680"/>
            <a:ext cx="2877480" cy="1111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If: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720000" y="4070880"/>
            <a:ext cx="3168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Else: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722520" y="2563560"/>
            <a:ext cx="4101480" cy="38844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Elif: 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title"/>
          </p:nvPr>
        </p:nvSpPr>
        <p:spPr>
          <a:xfrm>
            <a:off x="3456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3602520" y="1480680"/>
            <a:ext cx="201348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63" name="Grafik 262"/>
          <p:cNvPicPr/>
          <p:nvPr/>
        </p:nvPicPr>
        <p:blipFill>
          <a:blip r:embed="rId3"/>
          <a:stretch/>
        </p:blipFill>
        <p:spPr>
          <a:xfrm>
            <a:off x="3888000" y="2088000"/>
            <a:ext cx="3240000" cy="2016000"/>
          </a:xfrm>
          <a:prstGeom prst="rect">
            <a:avLst/>
          </a:prstGeom>
          <a:ln w="0">
            <a:noFill/>
          </a:ln>
        </p:spPr>
      </p:pic>
      <p:pic>
        <p:nvPicPr>
          <p:cNvPr id="264" name="Grafik 263"/>
          <p:cNvPicPr/>
          <p:nvPr/>
        </p:nvPicPr>
        <p:blipFill>
          <a:blip r:embed="rId4"/>
          <a:stretch/>
        </p:blipFill>
        <p:spPr>
          <a:xfrm>
            <a:off x="1118520" y="1872000"/>
            <a:ext cx="1905480" cy="57600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264"/>
          <p:cNvPicPr/>
          <p:nvPr/>
        </p:nvPicPr>
        <p:blipFill>
          <a:blip r:embed="rId5"/>
          <a:stretch/>
        </p:blipFill>
        <p:spPr>
          <a:xfrm>
            <a:off x="1080000" y="2913120"/>
            <a:ext cx="2304000" cy="104688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265"/>
          <p:cNvPicPr/>
          <p:nvPr/>
        </p:nvPicPr>
        <p:blipFill>
          <a:blip r:embed="rId6"/>
          <a:stretch/>
        </p:blipFill>
        <p:spPr>
          <a:xfrm>
            <a:off x="1080000" y="4464000"/>
            <a:ext cx="2088000" cy="1008000"/>
          </a:xfrm>
          <a:prstGeom prst="rect">
            <a:avLst/>
          </a:prstGeom>
          <a:ln w="0">
            <a:noFill/>
          </a:ln>
        </p:spPr>
      </p:pic>
      <p:sp>
        <p:nvSpPr>
          <p:cNvPr id="267" name="Foliennummernplatzhalter 3"/>
          <p:cNvSpPr txBox="1"/>
          <p:nvPr/>
        </p:nvSpPr>
        <p:spPr>
          <a:xfrm>
            <a:off x="11664000" y="648275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24B15-B277-422E-A01E-9A69A0F8C61A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8" name="Fußzeilenplatzhalter 2"/>
          <p:cNvSpPr txBox="1"/>
          <p:nvPr/>
        </p:nvSpPr>
        <p:spPr>
          <a:xfrm>
            <a:off x="9648000" y="6371546"/>
            <a:ext cx="110355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69" name="Grafik 268"/>
          <p:cNvPicPr/>
          <p:nvPr/>
        </p:nvPicPr>
        <p:blipFill>
          <a:blip r:embed="rId7"/>
          <a:stretch/>
        </p:blipFill>
        <p:spPr>
          <a:xfrm>
            <a:off x="7632000" y="2088000"/>
            <a:ext cx="4032000" cy="208800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6"/>
          <p:cNvSpPr>
            <a:spLocks noGrp="1"/>
          </p:cNvSpPr>
          <p:nvPr>
            <p:ph/>
          </p:nvPr>
        </p:nvSpPr>
        <p:spPr>
          <a:xfrm>
            <a:off x="7344000" y="1480680"/>
            <a:ext cx="345600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When:                             </a:t>
            </a: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läuft zu Compile-Time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864000" y="936000"/>
            <a:ext cx="2580840" cy="36000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944000" y="4537440"/>
            <a:ext cx="7560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Besonderheiten:</a:t>
            </a:r>
            <a:endParaRPr lang="de-DE" sz="16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        Alle Fälle</a:t>
            </a: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müssen abgedeckt werden aber dürfen nicht doppelt vorkommen. Ansonsten wird ein Kompilierfehler geworfen. Bei einem   Treffer wird der Rest nicht mehr ausgeführt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Mehrere Werte können in einem `</a:t>
            </a:r>
            <a:r>
              <a:rPr lang="de-DE" sz="1600" b="0" u="none" strike="noStrike" dirty="0" err="1">
                <a:solidFill>
                  <a:srgbClr val="404040"/>
                </a:solidFill>
                <a:uFillTx/>
                <a:latin typeface="Tenorite"/>
              </a:rPr>
              <a:t>of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` kombiniert werden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z.B.    0..7 für 0 bis 7    oder    8,10 für 8 oder 10</a:t>
            </a: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976000" y="936000"/>
            <a:ext cx="3384000" cy="40536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 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74" name="Grafik 273"/>
          <p:cNvPicPr/>
          <p:nvPr/>
        </p:nvPicPr>
        <p:blipFill>
          <a:blip r:embed="rId2"/>
          <a:stretch/>
        </p:blipFill>
        <p:spPr>
          <a:xfrm>
            <a:off x="1166760" y="1296000"/>
            <a:ext cx="2289240" cy="3168000"/>
          </a:xfrm>
          <a:prstGeom prst="rect">
            <a:avLst/>
          </a:prstGeom>
          <a:ln w="0">
            <a:noFill/>
          </a:ln>
        </p:spPr>
      </p:pic>
      <p:pic>
        <p:nvPicPr>
          <p:cNvPr id="275" name="Grafik 274"/>
          <p:cNvPicPr/>
          <p:nvPr/>
        </p:nvPicPr>
        <p:blipFill>
          <a:blip r:embed="rId3"/>
          <a:stretch/>
        </p:blipFill>
        <p:spPr>
          <a:xfrm>
            <a:off x="6264000" y="1296000"/>
            <a:ext cx="5544000" cy="3121920"/>
          </a:xfrm>
          <a:prstGeom prst="rect">
            <a:avLst/>
          </a:prstGeom>
          <a:ln w="0">
            <a:noFill/>
          </a:ln>
        </p:spPr>
      </p:pic>
      <p:sp>
        <p:nvSpPr>
          <p:cNvPr id="276" name="Foliennummernplatzhalter 3"/>
          <p:cNvSpPr txBox="1"/>
          <p:nvPr/>
        </p:nvSpPr>
        <p:spPr>
          <a:xfrm>
            <a:off x="11579681" y="64042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01316-A474-42DC-BCEC-3D69B40D389A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7" name="Fußzeilenplatzhalter 2"/>
          <p:cNvSpPr txBox="1"/>
          <p:nvPr/>
        </p:nvSpPr>
        <p:spPr>
          <a:xfrm>
            <a:off x="9696450" y="6319800"/>
            <a:ext cx="1279362" cy="53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2694</Words>
  <Application>Microsoft Macintosh PowerPoint</Application>
  <PresentationFormat>Breitbild</PresentationFormat>
  <Paragraphs>550</Paragraphs>
  <Slides>59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59</vt:i4>
      </vt:variant>
    </vt:vector>
  </HeadingPairs>
  <TitlesOfParts>
    <vt:vector size="75" baseType="lpstr">
      <vt:lpstr>-webkit-standard</vt:lpstr>
      <vt:lpstr>Aptos</vt:lpstr>
      <vt:lpstr>Aptos Display</vt:lpstr>
      <vt:lpstr>Arial</vt:lpstr>
      <vt:lpstr>Calibri</vt:lpstr>
      <vt:lpstr>Roboto Mono</vt:lpstr>
      <vt:lpstr>Symbol</vt:lpstr>
      <vt:lpstr>Tenorite</vt:lpstr>
      <vt:lpstr>Tenorite (Textkörper)</vt:lpstr>
      <vt:lpstr>Times New Roman</vt:lpstr>
      <vt:lpstr>Wingdings</vt:lpstr>
      <vt:lpstr>Monoline</vt:lpstr>
      <vt:lpstr>Office</vt:lpstr>
      <vt:lpstr>1_Office</vt:lpstr>
      <vt:lpstr>1_Monoline</vt:lpstr>
      <vt:lpstr>2_Office</vt:lpstr>
      <vt:lpstr>PowerPoint-Präsentation</vt:lpstr>
      <vt:lpstr>Agenda</vt:lpstr>
      <vt:lpstr>Geschichte zu nim</vt:lpstr>
      <vt:lpstr>Allgemeines</vt:lpstr>
      <vt:lpstr>Installationsmöglichkeiten</vt:lpstr>
      <vt:lpstr>variablendeklaration</vt:lpstr>
      <vt:lpstr>BEDINGUNGEN</vt:lpstr>
      <vt:lpstr>BEDINGUNGEN</vt:lpstr>
      <vt:lpstr>BEDINGUNGEN</vt:lpstr>
      <vt:lpstr>SCHLEIFEN</vt:lpstr>
      <vt:lpstr>Block: Definiert einen neuen Block mit Scope</vt:lpstr>
      <vt:lpstr>Primitive Datentypen in Nim</vt:lpstr>
      <vt:lpstr>Primitive Datentypen in Nim</vt:lpstr>
      <vt:lpstr>Advanced Datatypes</vt:lpstr>
      <vt:lpstr>ADVANCED DaTATYPES</vt:lpstr>
      <vt:lpstr>ADVANCED DATATYPES</vt:lpstr>
      <vt:lpstr>ADVANCED DATATYPES</vt:lpstr>
      <vt:lpstr>ADVANCED DATATYPES</vt:lpstr>
      <vt:lpstr>Live Aufgabe   Advanced Datatypes</vt:lpstr>
      <vt:lpstr>Prozeduren</vt:lpstr>
      <vt:lpstr>Prozeduren</vt:lpstr>
      <vt:lpstr>Prozeduren</vt:lpstr>
      <vt:lpstr>Prozeduren</vt:lpstr>
      <vt:lpstr>ZUSAMMENFASSUNG Rückgabe von Prozeduren</vt:lpstr>
      <vt:lpstr>Überladen von Funktionen</vt:lpstr>
      <vt:lpstr>Live Aufgabe  Prozeduren</vt:lpstr>
      <vt:lpstr>Objektorientiertes Programmieren in nim</vt:lpstr>
      <vt:lpstr>Vererbung </vt:lpstr>
      <vt:lpstr>Überblick zu Pointern und Referenzen</vt:lpstr>
      <vt:lpstr>Beispiel code zu pointern</vt:lpstr>
      <vt:lpstr>Beispiel zu Referenzen</vt:lpstr>
      <vt:lpstr>Wann verwendet man Pointer und Referenzen?</vt:lpstr>
      <vt:lpstr>Erstellen von Objekten</vt:lpstr>
      <vt:lpstr>Gegenseitig rekursive Typen</vt:lpstr>
      <vt:lpstr>Beispiel für gegenseitig rekursive Typen</vt:lpstr>
      <vt:lpstr>Typkonvertierungen vs. Typcasts</vt:lpstr>
      <vt:lpstr>Typkonvertierungen – Einfaches Beispiel</vt:lpstr>
      <vt:lpstr>Typcasts – Beispiel</vt:lpstr>
      <vt:lpstr>Properties in Nim</vt:lpstr>
      <vt:lpstr>Live Aufgabe   Objekt orientiert Programieren </vt:lpstr>
      <vt:lpstr>Exceptiones</vt:lpstr>
      <vt:lpstr>Exceptiones-Raise statement</vt:lpstr>
      <vt:lpstr>Exceptiones-Try Statement</vt:lpstr>
      <vt:lpstr>Exceptiones- Annotating procedures with raised exceptions</vt:lpstr>
      <vt:lpstr>GENERICS</vt:lpstr>
      <vt:lpstr>Generics      45</vt:lpstr>
      <vt:lpstr>Generics Code Beispiel</vt:lpstr>
      <vt:lpstr>Datenstrukturen und Einschränkungen (Constraints)</vt:lpstr>
      <vt:lpstr>TEMPLATES</vt:lpstr>
      <vt:lpstr>PowerPoint-Präsentation</vt:lpstr>
      <vt:lpstr>PowerPoint-Präsentation</vt:lpstr>
      <vt:lpstr>Macros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2024-12-16T19:41:44Z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