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6" r:id="rId4"/>
    <p:sldMasterId id="2147483702" r:id="rId5"/>
    <p:sldMasterId id="2147483705" r:id="rId6"/>
    <p:sldMasterId id="2147483708" r:id="rId7"/>
    <p:sldMasterId id="2147483728" r:id="rId8"/>
  </p:sldMasterIdLst>
  <p:notesMasterIdLst>
    <p:notesMasterId r:id="rId68"/>
  </p:notesMasterIdLst>
  <p:handoutMasterIdLst>
    <p:handoutMasterId r:id="rId69"/>
  </p:handoutMasterIdLst>
  <p:sldIdLst>
    <p:sldId id="295" r:id="rId9"/>
    <p:sldId id="296" r:id="rId10"/>
    <p:sldId id="262" r:id="rId11"/>
    <p:sldId id="289" r:id="rId12"/>
    <p:sldId id="264" r:id="rId13"/>
    <p:sldId id="266" r:id="rId14"/>
    <p:sldId id="263" r:id="rId15"/>
    <p:sldId id="312" r:id="rId16"/>
    <p:sldId id="265" r:id="rId17"/>
    <p:sldId id="311" r:id="rId18"/>
    <p:sldId id="267" r:id="rId19"/>
    <p:sldId id="258" r:id="rId20"/>
    <p:sldId id="268" r:id="rId21"/>
    <p:sldId id="334" r:id="rId22"/>
    <p:sldId id="306" r:id="rId23"/>
    <p:sldId id="307" r:id="rId24"/>
    <p:sldId id="335" r:id="rId25"/>
    <p:sldId id="309" r:id="rId26"/>
    <p:sldId id="302" r:id="rId27"/>
    <p:sldId id="298" r:id="rId28"/>
    <p:sldId id="299" r:id="rId29"/>
    <p:sldId id="300" r:id="rId30"/>
    <p:sldId id="301" r:id="rId31"/>
    <p:sldId id="303" r:id="rId32"/>
    <p:sldId id="304" r:id="rId33"/>
    <p:sldId id="305" r:id="rId34"/>
    <p:sldId id="313" r:id="rId35"/>
    <p:sldId id="314" r:id="rId36"/>
    <p:sldId id="315" r:id="rId37"/>
    <p:sldId id="316" r:id="rId38"/>
    <p:sldId id="317" r:id="rId39"/>
    <p:sldId id="319" r:id="rId40"/>
    <p:sldId id="318" r:id="rId41"/>
    <p:sldId id="320" r:id="rId42"/>
    <p:sldId id="321" r:id="rId43"/>
    <p:sldId id="322" r:id="rId44"/>
    <p:sldId id="323" r:id="rId45"/>
    <p:sldId id="324" r:id="rId46"/>
    <p:sldId id="278" r:id="rId47"/>
    <p:sldId id="325" r:id="rId48"/>
    <p:sldId id="326" r:id="rId49"/>
    <p:sldId id="327" r:id="rId50"/>
    <p:sldId id="328" r:id="rId51"/>
    <p:sldId id="329" r:id="rId52"/>
    <p:sldId id="330" r:id="rId53"/>
    <p:sldId id="260" r:id="rId54"/>
    <p:sldId id="282" r:id="rId55"/>
    <p:sldId id="283" r:id="rId56"/>
    <p:sldId id="284" r:id="rId57"/>
    <p:sldId id="332" r:id="rId58"/>
    <p:sldId id="285" r:id="rId59"/>
    <p:sldId id="336" r:id="rId60"/>
    <p:sldId id="337" r:id="rId61"/>
    <p:sldId id="308" r:id="rId62"/>
    <p:sldId id="338" r:id="rId63"/>
    <p:sldId id="310" r:id="rId64"/>
    <p:sldId id="339" r:id="rId65"/>
    <p:sldId id="340" r:id="rId66"/>
    <p:sldId id="276" r:id="rId67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48" userDrawn="1">
          <p15:clr>
            <a:srgbClr val="A4A3A4"/>
          </p15:clr>
        </p15:guide>
        <p15:guide id="2" pos="61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5" autoAdjust="0"/>
    <p:restoredTop sz="94650"/>
  </p:normalViewPr>
  <p:slideViewPr>
    <p:cSldViewPr snapToGrid="0">
      <p:cViewPr varScale="1">
        <p:scale>
          <a:sx n="60" d="100"/>
          <a:sy n="60" d="100"/>
        </p:scale>
        <p:origin x="192" y="1472"/>
      </p:cViewPr>
      <p:guideLst>
        <p:guide orient="horz" pos="3748"/>
        <p:guide pos="61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32" y="149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3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handoutMaster" Target="handoutMasters/handoutMaster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3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commentAuthors" Target="commentAuthors.xml"/><Relationship Id="rId75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" Type="http://schemas.openxmlformats.org/officeDocument/2006/relationships/slideMaster" Target="slideMasters/slideMaster4.xml"/><Relationship Id="rId7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352A77B-D33C-49B3-A83C-450AA2ED72B3}" type="datetimeFigureOut">
              <a:rPr lang="en-US" smtClean="0"/>
              <a:t>12/16/24</a:t>
            </a:fld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F9A36D-7FAC-478F-9944-F324014F6FD1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38D8F9A-F5CB-4EF8-A859-ED5E107B9763}" type="datetimeFigureOut">
              <a:rPr lang="en-US" smtClean="0"/>
              <a:t>12/16/24</a:t>
            </a:fld>
            <a:endParaRPr lang="en-US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"/>
              <a:t>Textmasterformat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4B9A9E5-4F7F-4A7D-9DE1-899232329269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BB1D4-5F69-9BC5-2A90-7B3573CA2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BA3949D-3ABA-4757-9582-411DF673CA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F47BFD9-278F-B039-5B77-1D56731F78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5AA2E51-02D7-C999-70D2-866C2C2903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277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776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199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F94E0-49C1-2848-25DC-A1CEDE3288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824EC95-6DFB-DE98-5E8D-76511D0A41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AD3B9B3-F27B-E0E7-5521-01B69F0F84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5FEAA7B-9B48-B5CD-2FDA-084DE06273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3609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EBCA7-5C2D-B870-94FA-3577B7057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51D4700-864E-5C85-CD54-BBF083E1B3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C951F4A-52A9-41A1-E584-5D2729D973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B31F598-C4FB-D5A5-6FD8-CCEDD02A9B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79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AB9B7-DCEA-B6EF-1850-30B9DECD7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327F386-5EED-0048-7861-E28098F6AD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FC99218-6CED-931E-F638-649E6F73AB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2CB707-BAB6-EA9D-EAC2-9C83C2D44A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4148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7C0277-B2C1-E68A-159D-15AC81D6B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EFC3A33-8CE9-9B31-1817-BD22A5E48C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05D4F1E-E0AB-F272-F54D-05B4C99AB2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79F03D6-0BFF-CCFB-EA35-F93C237E37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2551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23ADE-8C19-BC47-2E6A-49368EF3C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73DA48D-1BA1-B767-9432-CCEF3865E0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2BE74A4-1A1C-7AA6-01BE-0310E78AFF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AA08919-808D-C2D9-FAB6-CDBD0A8D1E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9547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ED26E-50C7-F319-C2A4-12928AE61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EDB54DE-0995-B8CA-0E0A-400E2A7082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81EE48C-B76B-C75B-8461-731AE4A81D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6FC4745-B0E0-5EC0-D616-7086CE9AA5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8823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AA720F-7DF1-FE50-DC2F-9ED8B7C23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5C93A87-0A0D-F599-2750-CC7ECC7567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E856D7D-A4D6-4705-E994-A0600F14CC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86B56C-16E3-553B-62F0-915441AF1C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5867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106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19844-33BC-CB94-365E-462221C7C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F383D29-83C5-B8FF-28CF-7B5A589ADD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9436EBB-EF41-8B53-5D0A-9AA70DE3E8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59B83D9-5969-7242-E5F3-3B86EC18A3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2192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4376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DFB81-4760-D793-6D0F-6D8A409FB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2A286D4-AB0F-1B4A-FC4C-6C8C9747E7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3F31FDE-8E11-0967-F48A-1675C7B600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46429A-4C29-3980-EF1B-B9244E8031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1732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EB90F-9E64-7612-F9C4-D264EDE04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B3B2B52-1DA4-CBC9-59E9-C6F303679B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2EBB7D4-0F8A-4D47-0552-79765A8A0E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1D81373-94EC-1D9A-5135-3A96910A6F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2277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3AA7F8-E51F-89C5-051A-3018FAB68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211AA10-CA1F-F4E8-740E-A3B7D89FC1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9B58150-D89B-E8D6-6D7E-13E759B4E4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39B430C-F495-3106-9280-F84CF380D1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3225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4407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9A9E5-4F7F-4A7D-9DE1-899232329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1266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1997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871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7763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87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1060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AA912-745B-7B6C-6B48-144BCBD1B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665F8CD-832D-60DD-094D-AA39312AAF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C04EA21-7481-931C-822A-96F0BF97C9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858442A-7710-6F03-7FB3-AEB12C30B1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3112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C9A29-6A88-9520-B99D-451A60625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F0C655C-66E9-3B21-8AFF-CA77127D9E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7103648-416D-A106-6A17-72ADC27B69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8FAC0B-FB97-AB3C-90AD-424AB1AA27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1059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6E4C8-943C-0B28-E278-B4BA26C4C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7603714-9652-D784-D1D3-71D6EF7926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974C554-DBD2-15A4-AE10-0645833309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0750B30-F2CB-F780-0D0B-8A0DA1F5A2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5097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7763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9A9E5-4F7F-4A7D-9DE1-899232329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5265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8422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6418B-4A15-4971-D066-BAA6BD2C5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4A10014-B629-CF2F-0E1D-1AD682F835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005078B-9622-2230-3AAF-901B79628E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CF5EAA1-BC43-930D-6A52-583CC42562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3316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B6E357-8F66-3ED4-D511-44EEF88A2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D99D636-315C-79D0-099B-1A089133D2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D13F606-EE21-F91A-6626-815C96BE4C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B81FD70-43B9-7258-7B84-F555F53CC7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3171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1997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D67F0A-6503-9D61-1975-F23AC65EC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FE1F78C-D84E-2F59-D7BB-DDEAE81500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065EC9E-E124-AF91-862F-AD72EF96EA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19A416E-A3AC-1250-59C7-1324B1271D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923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43763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g31f94df4d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8" name="Google Shape;1268;g31f94df4dd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9" name="Google Shape;1269;g31f94df4dd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52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g31f94df4dd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5" name="Google Shape;1275;g31f94df4dda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g31f94df4dda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53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g31f94df4dd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7" name="Google Shape;1287;g31f94df4dda_0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8" name="Google Shape;1288;g31f94df4dda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54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g31f94df4dda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9" name="Google Shape;1299;g31f94df4dda_0_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g31f94df4dda_0_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55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g31f94df4dda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0" name="Google Shape;1310;g31f94df4dda_0_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g31f94df4dda_0_9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56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g31f94df4dda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1" name="Google Shape;1321;g31f94df4dda_0_1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g31f94df4dda_0_10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57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g31f94df4dda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2" name="Google Shape;1332;g31f94df4dda_0_1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g31f94df4dda_0_1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58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986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440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126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3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16000" indent="-216000">
              <a:buNone/>
            </a:pPr>
            <a:endParaRPr lang="de-DE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2" name="PlaceHolder 3"/>
          <p:cNvSpPr>
            <a:spLocks noGrp="1"/>
          </p:cNvSpPr>
          <p:nvPr>
            <p:ph type="sldNum" idx="7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>
              <a:buNone/>
              <a:defRPr lang="de-DE" sz="1800" b="0" u="none" strike="noStrike">
                <a:solidFill>
                  <a:srgbClr val="000000"/>
                </a:solidFill>
                <a:uFillTx/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61E0B6-151B-45FF-8BFE-4FE5BF416A71}" type="slidenum"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3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16000" indent="-216000">
              <a:buNone/>
            </a:pPr>
            <a:endParaRPr lang="de-DE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5" name="PlaceHolder 3"/>
          <p:cNvSpPr>
            <a:spLocks noGrp="1"/>
          </p:cNvSpPr>
          <p:nvPr>
            <p:ph type="sldNum" idx="7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>
              <a:buNone/>
              <a:defRPr lang="de-DE" sz="1800" b="0" u="none" strike="noStrike">
                <a:solidFill>
                  <a:srgbClr val="000000"/>
                </a:solidFill>
                <a:uFillTx/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FB98F-B26E-4D21-852D-4B2947DC5A2F}" type="slidenum"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43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16000" indent="-216000">
              <a:buNone/>
            </a:pPr>
            <a:endParaRPr lang="de-DE" sz="18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8" name="PlaceHolder 3"/>
          <p:cNvSpPr>
            <a:spLocks noGrp="1"/>
          </p:cNvSpPr>
          <p:nvPr>
            <p:ph type="sldNum" idx="7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>
              <a:buNone/>
              <a:defRPr lang="de-DE" sz="1800" b="0" u="none" strike="noStrike">
                <a:solidFill>
                  <a:srgbClr val="000000"/>
                </a:solidFill>
                <a:uFillTx/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20428C-1977-4E6E-9674-70CBA5588C09}" type="slidenum"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rtlCol="0" anchor="b">
            <a:noAutofit/>
          </a:bodyPr>
          <a:lstStyle>
            <a:lvl1pPr algn="l">
              <a:defRPr sz="3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"/>
              <a:t>Formatvorlage des Untertitelmasters durch Klicken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tvergleich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#</a:t>
            </a: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#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#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2" name="Inhaltsplatzhalt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"/>
              <a:t>Zum Bearbeiten klicken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25" name="Inhaltsplatzhalt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26" name="Inhaltsplatzhalt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  <a:p>
            <a:pPr lvl="1" rtl="0"/>
            <a:endParaRPr lang="en-US"/>
          </a:p>
        </p:txBody>
      </p:sp>
      <p:sp>
        <p:nvSpPr>
          <p:cNvPr id="27" name="Inhaltsplatzhalt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Zwei Inhal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 rtlCol="0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MASTERTEXT DURCH KLICKEN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"/>
              <a:t>MASTERTEXT DURCH KLICKEN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el 1">
            <a:extLst>
              <a:ext uri="{FF2B5EF4-FFF2-40B4-BE49-F238E27FC236}">
                <a16:creationId xmlns:a16="http://schemas.microsoft.com/office/drawing/2014/main" id="{B495A4C6-232E-4A1A-B575-7EF7F414F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 rtlCol="0">
            <a:normAutofit/>
          </a:bodyPr>
          <a:lstStyle>
            <a:lvl1pPr algn="l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2B4C6F7E-40F0-42B1-AFE0-D3C95660E0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42517" y="1599947"/>
            <a:ext cx="1706965" cy="492025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de"/>
              <a:t>Klicken, um Namen hinzuzufügen</a:t>
            </a:r>
          </a:p>
        </p:txBody>
      </p:sp>
      <p:sp>
        <p:nvSpPr>
          <p:cNvPr id="18" name="Textplatzhalter 14">
            <a:extLst>
              <a:ext uri="{FF2B5EF4-FFF2-40B4-BE49-F238E27FC236}">
                <a16:creationId xmlns:a16="http://schemas.microsoft.com/office/drawing/2014/main" id="{42EE46E3-709F-4AE9-AECE-FD647B6DCF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38732" y="2378452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de"/>
              <a:t>Klicken, um Namen hinzuzufügen</a:t>
            </a:r>
          </a:p>
        </p:txBody>
      </p:sp>
      <p:sp>
        <p:nvSpPr>
          <p:cNvPr id="26" name="Textplatzhalter 14">
            <a:extLst>
              <a:ext uri="{FF2B5EF4-FFF2-40B4-BE49-F238E27FC236}">
                <a16:creationId xmlns:a16="http://schemas.microsoft.com/office/drawing/2014/main" id="{3194FB4F-01AC-4A0E-BBE2-CF2B69F6FAC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522269" y="2169263"/>
            <a:ext cx="1706965" cy="104857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de"/>
              <a:t>Klicken, um Namen hinzuzufügen</a:t>
            </a:r>
          </a:p>
        </p:txBody>
      </p:sp>
      <p:sp>
        <p:nvSpPr>
          <p:cNvPr id="23" name="Textplatzhalter 14">
            <a:extLst>
              <a:ext uri="{FF2B5EF4-FFF2-40B4-BE49-F238E27FC236}">
                <a16:creationId xmlns:a16="http://schemas.microsoft.com/office/drawing/2014/main" id="{8E76F955-6B23-4972-8E86-603F19ECF6C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1894" y="3528829"/>
            <a:ext cx="1393863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de"/>
              <a:t>Klicken, um Namen hinzuzufügen</a:t>
            </a:r>
          </a:p>
        </p:txBody>
      </p:sp>
      <p:sp>
        <p:nvSpPr>
          <p:cNvPr id="17" name="Textplatzhalter 14">
            <a:extLst>
              <a:ext uri="{FF2B5EF4-FFF2-40B4-BE49-F238E27FC236}">
                <a16:creationId xmlns:a16="http://schemas.microsoft.com/office/drawing/2014/main" id="{DDA77547-4FF4-4B15-96F1-DC9B00175B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940449" y="3528829"/>
            <a:ext cx="1380681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de"/>
              <a:t>Klicken, um Namen hinzuzufügen</a:t>
            </a:r>
          </a:p>
        </p:txBody>
      </p:sp>
      <p:sp>
        <p:nvSpPr>
          <p:cNvPr id="20" name="Textplatzhalter 14">
            <a:extLst>
              <a:ext uri="{FF2B5EF4-FFF2-40B4-BE49-F238E27FC236}">
                <a16:creationId xmlns:a16="http://schemas.microsoft.com/office/drawing/2014/main" id="{6E6B6915-DFCC-44EB-9C61-6B7725D1B7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37747" y="4634331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de"/>
              <a:t>Klicken, um Namen hinzuzufügen</a:t>
            </a:r>
          </a:p>
        </p:txBody>
      </p:sp>
      <p:sp>
        <p:nvSpPr>
          <p:cNvPr id="19" name="Textplatzhalter 14">
            <a:extLst>
              <a:ext uri="{FF2B5EF4-FFF2-40B4-BE49-F238E27FC236}">
                <a16:creationId xmlns:a16="http://schemas.microsoft.com/office/drawing/2014/main" id="{6718CC56-7B04-41D0-A320-CCCDC20D76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75224" y="4459860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de"/>
              <a:t>Klicken, um Namen hinzuzufügen</a:t>
            </a:r>
          </a:p>
        </p:txBody>
      </p:sp>
      <p:sp>
        <p:nvSpPr>
          <p:cNvPr id="21" name="Textplatzhalter 14">
            <a:extLst>
              <a:ext uri="{FF2B5EF4-FFF2-40B4-BE49-F238E27FC236}">
                <a16:creationId xmlns:a16="http://schemas.microsoft.com/office/drawing/2014/main" id="{778E1C09-B7DB-4CE7-A5B9-90BCF54448B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52714" y="4321788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de"/>
              <a:t>Klicken, um Namen hinzuzufügen</a:t>
            </a:r>
          </a:p>
        </p:txBody>
      </p:sp>
      <p:sp>
        <p:nvSpPr>
          <p:cNvPr id="16" name="Textplatzhalter 14">
            <a:extLst>
              <a:ext uri="{FF2B5EF4-FFF2-40B4-BE49-F238E27FC236}">
                <a16:creationId xmlns:a16="http://schemas.microsoft.com/office/drawing/2014/main" id="{7CFA026C-42CE-4C20-9DDE-417FDF6CB4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42517" y="5468790"/>
            <a:ext cx="1706965" cy="492025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de"/>
              <a:t>Klicken, um Namen hinzuzufügen</a:t>
            </a:r>
          </a:p>
        </p:txBody>
      </p:sp>
      <p:sp>
        <p:nvSpPr>
          <p:cNvPr id="22" name="Textplatzhalter 14">
            <a:extLst>
              <a:ext uri="{FF2B5EF4-FFF2-40B4-BE49-F238E27FC236}">
                <a16:creationId xmlns:a16="http://schemas.microsoft.com/office/drawing/2014/main" id="{0AFAA95F-1461-496C-BAB4-D5D0594554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801857" y="5195673"/>
            <a:ext cx="1183179" cy="49202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de"/>
              <a:t>Klicken, um Namen hinzuzufügen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DD194B4E-75F4-47BE-B171-9C64697AB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7" idx="1"/>
          </p:cNvCxnSpPr>
          <p:nvPr userDrawn="1"/>
        </p:nvCxnSpPr>
        <p:spPr>
          <a:xfrm>
            <a:off x="2315757" y="3774842"/>
            <a:ext cx="7624692" cy="0"/>
          </a:xfrm>
          <a:prstGeom prst="line">
            <a:avLst/>
          </a:prstGeom>
          <a:ln w="444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FEFDA35F-76DF-4FDC-90C9-F9FEDF322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2091972"/>
            <a:ext cx="4678" cy="3376818"/>
          </a:xfrm>
          <a:prstGeom prst="line">
            <a:avLst/>
          </a:prstGeom>
          <a:ln w="444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Datumsplatzhalter 2">
            <a:extLst>
              <a:ext uri="{FF2B5EF4-FFF2-40B4-BE49-F238E27FC236}">
                <a16:creationId xmlns:a16="http://schemas.microsoft.com/office/drawing/2014/main" id="{B8C04945-62C9-4964-8891-6D30EA90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32" name="Fußzeilenplatzhalter 3">
            <a:extLst>
              <a:ext uri="{FF2B5EF4-FFF2-40B4-BE49-F238E27FC236}">
                <a16:creationId xmlns:a16="http://schemas.microsoft.com/office/drawing/2014/main" id="{51029B8B-F669-4889-98DD-901661178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33" name="Foliennummernplatzhalter 4">
            <a:extLst>
              <a:ext uri="{FF2B5EF4-FFF2-40B4-BE49-F238E27FC236}">
                <a16:creationId xmlns:a16="http://schemas.microsoft.com/office/drawing/2014/main" id="{7A0B84D6-438D-4B3B-B52C-6F5EC159B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250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el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20" name="Textplatzhalt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25" name="Textplatzhalt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26" name="Textplatzhalt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27" name="Textplatzhalt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28" name="Textplatzhalt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29" name="Textplatzhalt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21" name="Datumsplatzhalt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22" name="Fußzeilenplatzhalt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24" name="Foliennummernplatzhalt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itachs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7D46070C-E825-43D0-99F4-8B4614131131}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de"/>
              <a:t>Jahr</a:t>
            </a:r>
            <a:endParaRPr lang="en-ZA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de"/>
              <a:t>Jahr</a:t>
            </a:r>
            <a:endParaRPr lang="en-ZA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6" name="Textplatzhalt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7" name="Textplatzhalt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8" name="Textplatzhalt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9" name="Textplatzhalt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0" name="Textplatzhalt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1" name="Textplatzhalt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2" name="Textplatzhalt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3" name="Textplatzhalt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4" name="Textplatzhalt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5" name="Textplatzhalt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6" name="Textplatzhalt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7" name="Textplatzhalt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8" name="Textplatzhalt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9" name="Textplatzhalt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30" name="Textplatzhalt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31" name="Textplatzhalt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FFA35437-CCDE-4D92-B879-F23B329C8EC3}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umsplatzhalt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37" name="Fußzeilenplatzhalt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38" name="Foliennummernplatzhalt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-Platzhalt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36776"/>
            <a:ext cx="10515600" cy="369764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 auf Symbol, um die SmartArt-Grafik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66988B2D-0240-4256-8268-4B9FF1E72363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D8EEAAE1-3D04-41C3-B2D2-B3BEF34C3B27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folie 4 Person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17" name="Bildplatzhalt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18" name="Bildplatzhalt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de"/>
              <a:t>Klicken Sie, um ein Bild hinzuzufügen.</a:t>
            </a:r>
          </a:p>
        </p:txBody>
      </p:sp>
      <p:sp>
        <p:nvSpPr>
          <p:cNvPr id="19" name="Bildplatzhalt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3248" y="5084524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692980" y="5099206"/>
            <a:ext cx="2135755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83644" y="5099206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03525" y="5084524"/>
            <a:ext cx="2123742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6" name="Textplatzhalt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9" name="Textplatzhalt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folie 8 Person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17" name="Bildplatzhalt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18" name="Bildplatzhalt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 rtlCol="0">
            <a:noAutofit/>
          </a:bodyPr>
          <a:lstStyle>
            <a:lvl1pPr marL="0" indent="0" algn="l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de"/>
              <a:t>Klicken Sie, um ein Bild hinzuzufügen.</a:t>
            </a:r>
          </a:p>
        </p:txBody>
      </p:sp>
      <p:sp>
        <p:nvSpPr>
          <p:cNvPr id="19" name="Bildplatzhalt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6" name="Textplatzhalt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9" name="Textplatzhalt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55" name="Bildplatzhalt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56" name="Bildplatzhalt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57" name="Bildplatzhalt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de"/>
              <a:t>Klicken Sie, um ein Bild hinzuzufügen.</a:t>
            </a:r>
          </a:p>
        </p:txBody>
      </p:sp>
      <p:sp>
        <p:nvSpPr>
          <p:cNvPr id="58" name="Bildplatzhalt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54" name="Textplatzhalt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62" name="Textplatzhalt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59" name="Textplatzhalt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63" name="Textplatzhalt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60" name="Textplatzhalt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64" name="Textplatzhalt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61" name="Textplatzhalt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65" name="Textplatzhalt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Inh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ADC2540D-94C4-405B-8607-0CEDD6F54B9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de"/>
              <a:t>Klicken, um Inhalt hinzuzufügen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#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24" name="Inhaltsplatzhalter 10">
            <a:extLst>
              <a:ext uri="{FF2B5EF4-FFF2-40B4-BE49-F238E27FC236}">
                <a16:creationId xmlns:a16="http://schemas.microsoft.com/office/drawing/2014/main" id="{11C6EC54-ADFA-4CFF-9E9B-DC7E96C854C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05651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de"/>
              <a:t>Klicken, um Inhalt hinzuzufügen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#</a:t>
            </a:r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"/>
              <a:t>ZUM BEARBEITEN KLICKEN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25" name="Inhaltsplatzhalter 10">
            <a:extLst>
              <a:ext uri="{FF2B5EF4-FFF2-40B4-BE49-F238E27FC236}">
                <a16:creationId xmlns:a16="http://schemas.microsoft.com/office/drawing/2014/main" id="{1B6DD41C-FCE2-4AC6-A235-2FF1B905DAA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30117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de"/>
              <a:t>Klicken, um Inhalt hinzuzufügen</a:t>
            </a:r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#</a:t>
            </a:r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2" name="Inhaltsplatzhalt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26" name="Inhaltsplatzhalter 10">
            <a:extLst>
              <a:ext uri="{FF2B5EF4-FFF2-40B4-BE49-F238E27FC236}">
                <a16:creationId xmlns:a16="http://schemas.microsoft.com/office/drawing/2014/main" id="{CEB4C3DB-E51E-4479-90C2-DFE5DB4B248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de"/>
              <a:t>Klicken, um Inhalt hinzuzufügen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#</a:t>
            </a: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usammenfass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"/>
              <a:t>Textmasterformat durch Klicken bearbeiten</a:t>
            </a:r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umsplatzhalt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22" name="Fußzeilenplatzhalt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24" name="Foliennummernplatzhalt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agesordnu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rtlCol="0" anchor="b">
            <a:normAutofit/>
          </a:bodyPr>
          <a:lstStyle>
            <a:lvl1pPr>
              <a:defRPr sz="28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bschlus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rtlCol="0" anchor="b">
            <a:noAutofit/>
          </a:bodyPr>
          <a:lstStyle>
            <a:lvl1pPr algn="l">
              <a:defRPr sz="32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"/>
              <a:t>Formatvorlage des Untertitelmasters durch Klicken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umsplatzhalt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10" name="Fußzeilenplatzhalt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11" name="Foliennummernplatzhalt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ndar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endParaRPr lang="de-DE" sz="1800" b="0" u="none" strike="noStrike">
              <a:solidFill>
                <a:srgbClr val="000000"/>
              </a:solidFill>
              <a:uFillTx/>
              <a:latin typeface="Tenorite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250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29F81EDE-D2BB-4C1C-ACE9-FFC1A3D4143D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98867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Standar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A7B00407-ACD0-4718-BA98-AF4FA9A52905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34486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53000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267080" y="1615680"/>
            <a:ext cx="4179240" cy="152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endParaRPr lang="de-DE" sz="1800" b="0" u="none" strike="noStrike">
              <a:solidFill>
                <a:srgbClr val="000000"/>
              </a:solidFill>
              <a:uFillTx/>
              <a:latin typeface="Tenorite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250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16434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rtlCol="0" anchor="b">
            <a:noAutofit/>
          </a:bodyPr>
          <a:lstStyle>
            <a:lvl1pPr algn="l">
              <a:defRPr sz="3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"/>
              <a:t>Formatvorlage des Untertitelmasters durch Klicken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4131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agesordnu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rtlCol="0" anchor="b">
            <a:normAutofit/>
          </a:bodyPr>
          <a:lstStyle>
            <a:lvl1pPr>
              <a:defRPr sz="28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 dirty="0"/>
              <a:t>OOP in Nim</a:t>
            </a:r>
            <a:endParaRPr lang="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3981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eitach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fik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 rtlCol="0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 DURCH KLICKEN BEARBEITEN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MASTERTEXTFORMAT DURCH KLICKEN BEARBEITEN</a:t>
            </a:r>
          </a:p>
        </p:txBody>
      </p:sp>
      <p:sp>
        <p:nvSpPr>
          <p:cNvPr id="17" name="Textplatzhalt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MASTERTEXTFORMAT DURCH KLICKEN BEARBEITEN</a:t>
            </a:r>
          </a:p>
        </p:txBody>
      </p:sp>
      <p:sp>
        <p:nvSpPr>
          <p:cNvPr id="18" name="Textplatzhalt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MASTERTEXTFORMAT DURCH KLICKEN BEARBEITEN</a:t>
            </a:r>
          </a:p>
        </p:txBody>
      </p:sp>
      <p:sp>
        <p:nvSpPr>
          <p:cNvPr id="19" name="Textplatzhalt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MASTERTEXTFORMAT DURCH KLICKEN BEARBEITEN</a:t>
            </a:r>
          </a:p>
        </p:txBody>
      </p:sp>
      <p:sp>
        <p:nvSpPr>
          <p:cNvPr id="34" name="Textplatzhalt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35" name="Textplatzhalt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8256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36" name="Textplatzhalt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37" name="Textplatzhalt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Textmasterformat durch Klicken bearbeiten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55823" y="6356350"/>
            <a:ext cx="1808712" cy="365125"/>
          </a:xfrm>
        </p:spPr>
        <p:txBody>
          <a:bodyPr rtlCol="0"/>
          <a:lstStyle>
            <a:lvl1pPr algn="l">
              <a:defRPr sz="900"/>
            </a:lvl1pPr>
          </a:lstStyle>
          <a:p>
            <a:pPr rtl="0"/>
            <a:r>
              <a:rPr lang="de-DE" dirty="0"/>
              <a:t>OOP in Nim</a:t>
            </a:r>
            <a:endParaRPr lang="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0635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3 Spal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15" name="Textplatzhalt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17" name="Textplatzhalt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31" name="Textplatzhalt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"/>
              <a:t>UNTERTITEL DURCH KLICKEN HINZUFÜGEN</a:t>
            </a:r>
          </a:p>
        </p:txBody>
      </p:sp>
      <p:sp>
        <p:nvSpPr>
          <p:cNvPr id="32" name="Textplatzhalt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33" name="Textplatzhalt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"/>
              <a:t>UNTERTITEL DURCH KLICKEN HINZUFÜGEN</a:t>
            </a:r>
          </a:p>
        </p:txBody>
      </p:sp>
      <p:sp>
        <p:nvSpPr>
          <p:cNvPr id="34" name="Textplatzhalt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12" name="Textplatzhalt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"/>
              <a:t>UNTERTITEL DURCH KLICKEN HINZUFÜGEN</a:t>
            </a:r>
          </a:p>
        </p:txBody>
      </p:sp>
      <p:sp>
        <p:nvSpPr>
          <p:cNvPr id="13" name="Textplatzhalt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de-DE" dirty="0"/>
              <a:t>OOP in Nim</a:t>
            </a:r>
            <a:endParaRPr lang="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64D564EB-CA78-42C6-AD76-3C4E7B3AE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CFFBB3A-BDCF-4878-8D04-E8BB9A050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464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 Spal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rtlCol="0"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15" name="Textplatzhalt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17" name="Textplatzhalt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18" name="Textplatzhalt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19" name="Textplatzhalt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23" name="Textplatzhalt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24" name="Textplatzhalt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 dirty="0"/>
              <a:t>OOP in Nim</a:t>
            </a:r>
            <a:endParaRPr lang="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5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eitach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fik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 rtlCol="0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 DURCH KLICKEN BEARBEITEN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MASTERTEXTFORMAT DURCH KLICKEN BEARBEITEN</a:t>
            </a:r>
          </a:p>
        </p:txBody>
      </p:sp>
      <p:sp>
        <p:nvSpPr>
          <p:cNvPr id="17" name="Textplatzhalt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MASTERTEXTFORMAT DURCH KLICKEN BEARBEITEN</a:t>
            </a:r>
          </a:p>
        </p:txBody>
      </p:sp>
      <p:sp>
        <p:nvSpPr>
          <p:cNvPr id="18" name="Textplatzhalt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MASTERTEXTFORMAT DURCH KLICKEN BEARBEITEN</a:t>
            </a:r>
          </a:p>
        </p:txBody>
      </p:sp>
      <p:sp>
        <p:nvSpPr>
          <p:cNvPr id="19" name="Textplatzhalt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MASTERTEXTFORMAT DURCH KLICKEN BEARBEITEN</a:t>
            </a:r>
          </a:p>
        </p:txBody>
      </p:sp>
      <p:sp>
        <p:nvSpPr>
          <p:cNvPr id="34" name="Textplatzhalt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35" name="Textplatzhalt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8256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36" name="Textplatzhalt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37" name="Textplatzhalt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Textmasterformat durch Klicken bearbeiten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55823" y="6356350"/>
            <a:ext cx="1808712" cy="365125"/>
          </a:xfrm>
        </p:spPr>
        <p:txBody>
          <a:bodyPr rtlCol="0"/>
          <a:lstStyle>
            <a:lvl1pPr algn="l"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inführu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"/>
              <a:t>Textmasterformat durch Klicken bearbeiten</a:t>
            </a: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umsplatzhalt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10" name="Fußzeilenplatzhalt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 dirty="0"/>
              <a:t>OOP in Nim</a:t>
            </a:r>
            <a:endParaRPr lang="de" dirty="0"/>
          </a:p>
        </p:txBody>
      </p:sp>
      <p:sp>
        <p:nvSpPr>
          <p:cNvPr id="11" name="Foliennummernplatzhalt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241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umbruch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rtlCol="0" anchor="ctr">
            <a:noAutofit/>
          </a:bodyPr>
          <a:lstStyle>
            <a:lvl1pPr algn="l">
              <a:defRPr sz="36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1208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platzhalt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12" name="Textplatzhalt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13" name="Textplatzhalt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14" name="Textplatzhalt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15" name="Textplatzhalt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16" name="Textplatzhalt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17" name="Datumsplatzhalt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18" name="Fußzeilenplatzhalt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 dirty="0"/>
              <a:t>OOP in Nim</a:t>
            </a:r>
            <a:endParaRPr lang="de" dirty="0"/>
          </a:p>
        </p:txBody>
      </p:sp>
      <p:sp>
        <p:nvSpPr>
          <p:cNvPr id="19" name="Foliennummernplatzhalt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5162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rei Inhal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MASTERTEXT DURCH KLICKEN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"/>
              <a:t>MASTERTEXT DURCH KLICKEN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MASTERTEXT DURCH KLICKEN BEARBEITEN</a:t>
            </a:r>
          </a:p>
        </p:txBody>
      </p:sp>
      <p:sp>
        <p:nvSpPr>
          <p:cNvPr id="22" name="Inhaltsplatzhalt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 dirty="0"/>
              <a:t>OOP in Nim</a:t>
            </a:r>
            <a:endParaRPr lang="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786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tvergleich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#</a:t>
            </a: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#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#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2" name="Inhaltsplatzhalt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"/>
              <a:t>Zum Bearbeiten klicken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25" name="Inhaltsplatzhalt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26" name="Inhaltsplatzhalt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  <a:p>
            <a:pPr lvl="1" rtl="0"/>
            <a:endParaRPr lang="en-US"/>
          </a:p>
        </p:txBody>
      </p:sp>
      <p:sp>
        <p:nvSpPr>
          <p:cNvPr id="27" name="Inhaltsplatzhalt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 dirty="0"/>
              <a:t>OOP in Nim</a:t>
            </a:r>
            <a:endParaRPr lang="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759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Zwei Inhal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 rtlCol="0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MASTERTEXT DURCH KLICKEN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"/>
              <a:t>MASTERTEXT DURCH KLICKEN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 dirty="0"/>
              <a:t>OOP in Nim</a:t>
            </a:r>
            <a:endParaRPr lang="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6594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el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20" name="Textplatzhalt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25" name="Textplatzhalt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26" name="Textplatzhalt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27" name="Textplatzhalt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28" name="Textplatzhalt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29" name="Textplatzhalt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21" name="Datumsplatzhalt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22" name="Fußzeilenplatzhalt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 dirty="0"/>
              <a:t>OOP in Nim</a:t>
            </a:r>
            <a:endParaRPr lang="de" dirty="0"/>
          </a:p>
        </p:txBody>
      </p:sp>
      <p:sp>
        <p:nvSpPr>
          <p:cNvPr id="24" name="Foliennummernplatzhalt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4444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itachs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7D46070C-E825-43D0-99F4-8B4614131131}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de"/>
              <a:t>Jahr</a:t>
            </a:r>
            <a:endParaRPr lang="en-ZA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de"/>
              <a:t>Jahr</a:t>
            </a:r>
            <a:endParaRPr lang="en-ZA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6" name="Textplatzhalt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7" name="Textplatzhalt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8" name="Textplatzhalt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19" name="Textplatzhalt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0" name="Textplatzhalt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1" name="Textplatzhalt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2" name="Textplatzhalt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3" name="Textplatzhalt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4" name="Textplatzhalt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5" name="Textplatzhalt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6" name="Textplatzhalt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7" name="Textplatzhalt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8" name="Textplatzhalt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29" name="Textplatzhalt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30" name="Textplatzhalt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31" name="Textplatzhalt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MM</a:t>
            </a:r>
            <a:endParaRPr lang="en-ZA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FFA35437-CCDE-4D92-B879-F23B329C8EC3}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Z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umsplatzhalt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37" name="Fußzeilenplatzhalt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 dirty="0"/>
              <a:t>OOP in Nim</a:t>
            </a:r>
            <a:endParaRPr lang="de" dirty="0"/>
          </a:p>
        </p:txBody>
      </p:sp>
      <p:sp>
        <p:nvSpPr>
          <p:cNvPr id="38" name="Foliennummernplatzhalt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7147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-Platzhalt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36776"/>
            <a:ext cx="10515600" cy="369764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 auf Symbol, um die SmartArt-Grafik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 dirty="0"/>
              <a:t>OOP in Nim</a:t>
            </a:r>
            <a:endParaRPr lang="de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66988B2D-0240-4256-8268-4B9FF1E72363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D8EEAAE1-3D04-41C3-B2D2-B3BEF34C3B27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740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folie 4 Person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17" name="Bildplatzhalt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18" name="Bildplatzhalt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de"/>
              <a:t>Klicken Sie, um ein Bild hinzuzufügen.</a:t>
            </a:r>
          </a:p>
        </p:txBody>
      </p:sp>
      <p:sp>
        <p:nvSpPr>
          <p:cNvPr id="19" name="Bildplatzhalt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3248" y="5084524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692980" y="5099206"/>
            <a:ext cx="2135755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83644" y="5099206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03525" y="5084524"/>
            <a:ext cx="2123742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6" name="Textplatzhalt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9" name="Textplatzhalt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 dirty="0"/>
              <a:t>OOP in Nim</a:t>
            </a:r>
            <a:endParaRPr lang="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764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3 Spal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15" name="Textplatzhalt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17" name="Textplatzhalt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31" name="Textplatzhalt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"/>
              <a:t>UNTERTITEL DURCH KLICKEN HINZUFÜGEN</a:t>
            </a:r>
          </a:p>
        </p:txBody>
      </p:sp>
      <p:sp>
        <p:nvSpPr>
          <p:cNvPr id="32" name="Textplatzhalt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33" name="Textplatzhalt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"/>
              <a:t>UNTERTITEL DURCH KLICKEN HINZUFÜGEN</a:t>
            </a:r>
          </a:p>
        </p:txBody>
      </p:sp>
      <p:sp>
        <p:nvSpPr>
          <p:cNvPr id="34" name="Textplatzhalt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12" name="Textplatzhalt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"/>
              <a:t>UNTERTITEL DURCH KLICKEN HINZUFÜGEN</a:t>
            </a:r>
          </a:p>
        </p:txBody>
      </p:sp>
      <p:sp>
        <p:nvSpPr>
          <p:cNvPr id="13" name="Textplatzhalt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de"/>
              <a:t>Verkaufspräsentation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2" name="Gerader Verbinde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64D564EB-CA78-42C6-AD76-3C4E7B3AE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CFFBB3A-BDCF-4878-8D04-E8BB9A050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folie 8 Person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17" name="Bildplatzhalt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18" name="Bildplatzhalt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 rtlCol="0">
            <a:noAutofit/>
          </a:bodyPr>
          <a:lstStyle>
            <a:lvl1pPr marL="0" indent="0" algn="l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de"/>
              <a:t>Klicken Sie, um ein Bild hinzuzufügen.</a:t>
            </a:r>
          </a:p>
        </p:txBody>
      </p:sp>
      <p:sp>
        <p:nvSpPr>
          <p:cNvPr id="19" name="Bildplatzhalt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6" name="Textplatzhalt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9" name="Textplatzhalt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55" name="Bildplatzhalt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56" name="Bildplatzhalt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57" name="Bildplatzhalt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de"/>
              <a:t>Klicken Sie, um ein Bild hinzuzufügen.</a:t>
            </a:r>
          </a:p>
        </p:txBody>
      </p:sp>
      <p:sp>
        <p:nvSpPr>
          <p:cNvPr id="58" name="Bildplatzhalt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54" name="Textplatzhalt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62" name="Textplatzhalt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59" name="Textplatzhalt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63" name="Textplatzhalt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60" name="Textplatzhalt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64" name="Textplatzhalt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61" name="Textplatzhalt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65" name="Textplatzhalt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de-DE" dirty="0"/>
              <a:t>OOP in Nim</a:t>
            </a:r>
            <a:endParaRPr lang="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791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Inh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ADC2540D-94C4-405B-8607-0CEDD6F54B9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de"/>
              <a:t>Klicken, um Inhalt hinzuzufügen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#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24" name="Inhaltsplatzhalter 10">
            <a:extLst>
              <a:ext uri="{FF2B5EF4-FFF2-40B4-BE49-F238E27FC236}">
                <a16:creationId xmlns:a16="http://schemas.microsoft.com/office/drawing/2014/main" id="{11C6EC54-ADFA-4CFF-9E9B-DC7E96C854C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05651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de"/>
              <a:t>Klicken, um Inhalt hinzuzufügen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#</a:t>
            </a:r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"/>
              <a:t>ZUM BEARBEITEN KLICKEN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25" name="Inhaltsplatzhalter 10">
            <a:extLst>
              <a:ext uri="{FF2B5EF4-FFF2-40B4-BE49-F238E27FC236}">
                <a16:creationId xmlns:a16="http://schemas.microsoft.com/office/drawing/2014/main" id="{1B6DD41C-FCE2-4AC6-A235-2FF1B905DAA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30117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de"/>
              <a:t>Klicken, um Inhalt hinzuzufügen</a:t>
            </a:r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#</a:t>
            </a:r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2" name="Inhaltsplatzhalt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26" name="Inhaltsplatzhalter 10">
            <a:extLst>
              <a:ext uri="{FF2B5EF4-FFF2-40B4-BE49-F238E27FC236}">
                <a16:creationId xmlns:a16="http://schemas.microsoft.com/office/drawing/2014/main" id="{CEB4C3DB-E51E-4479-90C2-DFE5DB4B248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de"/>
              <a:t>Klicken, um Inhalt hinzuzufügen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#</a:t>
            </a: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de"/>
              <a:t>Textmasterformat durch Klicken bearbeiten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 dirty="0"/>
              <a:t>OOP in Nim</a:t>
            </a:r>
            <a:endParaRPr lang="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487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usammenfass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"/>
              <a:t>Textmasterformat durch Klicken bearbeiten</a:t>
            </a:r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umsplatzhalt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22" name="Fußzeilenplatzhalt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 dirty="0"/>
              <a:t>OOP in Nim</a:t>
            </a:r>
            <a:endParaRPr lang="de" dirty="0"/>
          </a:p>
        </p:txBody>
      </p:sp>
      <p:sp>
        <p:nvSpPr>
          <p:cNvPr id="24" name="Foliennummernplatzhalt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321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bschlus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rtlCol="0" anchor="b">
            <a:noAutofit/>
          </a:bodyPr>
          <a:lstStyle>
            <a:lvl1pPr algn="l">
              <a:defRPr sz="32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"/>
              <a:t>Formatvorlage des Untertitelmasters durch Klicken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umsplatzhalt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10" name="Fußzeilenplatzhalt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-DE" dirty="0"/>
              <a:t>OOP in Nim</a:t>
            </a:r>
            <a:endParaRPr lang="de" dirty="0"/>
          </a:p>
        </p:txBody>
      </p:sp>
      <p:sp>
        <p:nvSpPr>
          <p:cNvPr id="11" name="Foliennummernplatzhalt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3473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folie 4 Personen">
  <p:cSld name="1_Teamfolie 4 Personen">
    <p:bg>
      <p:bgPr>
        <a:solidFill>
          <a:schemeClr val="lt1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6"/>
          <p:cNvSpPr txBox="1">
            <a:spLocks noGrp="1"/>
          </p:cNvSpPr>
          <p:nvPr>
            <p:ph type="title"/>
          </p:nvPr>
        </p:nvSpPr>
        <p:spPr>
          <a:xfrm>
            <a:off x="1885156" y="892177"/>
            <a:ext cx="842168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  <a:defRPr sz="2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36"/>
          <p:cNvSpPr>
            <a:spLocks noGrp="1"/>
          </p:cNvSpPr>
          <p:nvPr>
            <p:ph type="pic" idx="2"/>
          </p:nvPr>
        </p:nvSpPr>
        <p:spPr>
          <a:xfrm>
            <a:off x="1487181" y="2886074"/>
            <a:ext cx="1845511" cy="184551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17" name="Google Shape;417;p36"/>
          <p:cNvSpPr>
            <a:spLocks noGrp="1"/>
          </p:cNvSpPr>
          <p:nvPr>
            <p:ph type="pic" idx="3"/>
          </p:nvPr>
        </p:nvSpPr>
        <p:spPr>
          <a:xfrm>
            <a:off x="3836914" y="2886074"/>
            <a:ext cx="1845511" cy="184551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18" name="Google Shape;418;p36"/>
          <p:cNvSpPr>
            <a:spLocks noGrp="1"/>
          </p:cNvSpPr>
          <p:nvPr>
            <p:ph type="pic" idx="4"/>
          </p:nvPr>
        </p:nvSpPr>
        <p:spPr>
          <a:xfrm>
            <a:off x="6327578" y="2886074"/>
            <a:ext cx="1845511" cy="184551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19" name="Google Shape;419;p36"/>
          <p:cNvSpPr>
            <a:spLocks noGrp="1"/>
          </p:cNvSpPr>
          <p:nvPr>
            <p:ph type="pic" idx="5"/>
          </p:nvPr>
        </p:nvSpPr>
        <p:spPr>
          <a:xfrm>
            <a:off x="8747458" y="2886074"/>
            <a:ext cx="1845511" cy="184551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20" name="Google Shape;420;p36"/>
          <p:cNvSpPr txBox="1">
            <a:spLocks noGrp="1"/>
          </p:cNvSpPr>
          <p:nvPr>
            <p:ph type="body" idx="1"/>
          </p:nvPr>
        </p:nvSpPr>
        <p:spPr>
          <a:xfrm>
            <a:off x="1343248" y="5084524"/>
            <a:ext cx="2123743" cy="34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1" name="Google Shape;421;p36"/>
          <p:cNvSpPr txBox="1">
            <a:spLocks noGrp="1"/>
          </p:cNvSpPr>
          <p:nvPr>
            <p:ph type="body" idx="6"/>
          </p:nvPr>
        </p:nvSpPr>
        <p:spPr>
          <a:xfrm>
            <a:off x="3692980" y="5099206"/>
            <a:ext cx="2135755" cy="34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2" name="Google Shape;422;p36"/>
          <p:cNvSpPr txBox="1">
            <a:spLocks noGrp="1"/>
          </p:cNvSpPr>
          <p:nvPr>
            <p:ph type="body" idx="7"/>
          </p:nvPr>
        </p:nvSpPr>
        <p:spPr>
          <a:xfrm>
            <a:off x="6183644" y="5099206"/>
            <a:ext cx="2123743" cy="34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3" name="Google Shape;423;p36"/>
          <p:cNvSpPr txBox="1">
            <a:spLocks noGrp="1"/>
          </p:cNvSpPr>
          <p:nvPr>
            <p:ph type="body" idx="8"/>
          </p:nvPr>
        </p:nvSpPr>
        <p:spPr>
          <a:xfrm>
            <a:off x="8603525" y="5084524"/>
            <a:ext cx="2123742" cy="34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4" name="Google Shape;424;p36"/>
          <p:cNvSpPr txBox="1">
            <a:spLocks noGrp="1"/>
          </p:cNvSpPr>
          <p:nvPr>
            <p:ph type="body" idx="9"/>
          </p:nvPr>
        </p:nvSpPr>
        <p:spPr>
          <a:xfrm>
            <a:off x="1487181" y="5464114"/>
            <a:ext cx="1845511" cy="34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5" name="Google Shape;425;p36"/>
          <p:cNvSpPr txBox="1">
            <a:spLocks noGrp="1"/>
          </p:cNvSpPr>
          <p:nvPr>
            <p:ph type="body" idx="13"/>
          </p:nvPr>
        </p:nvSpPr>
        <p:spPr>
          <a:xfrm>
            <a:off x="3836913" y="5478796"/>
            <a:ext cx="1855949" cy="34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6" name="Google Shape;426;p36"/>
          <p:cNvSpPr txBox="1">
            <a:spLocks noGrp="1"/>
          </p:cNvSpPr>
          <p:nvPr>
            <p:ph type="body" idx="14"/>
          </p:nvPr>
        </p:nvSpPr>
        <p:spPr>
          <a:xfrm>
            <a:off x="6327577" y="5478796"/>
            <a:ext cx="1845511" cy="34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7" name="Google Shape;427;p36"/>
          <p:cNvSpPr txBox="1">
            <a:spLocks noGrp="1"/>
          </p:cNvSpPr>
          <p:nvPr>
            <p:ph type="body" idx="15"/>
          </p:nvPr>
        </p:nvSpPr>
        <p:spPr>
          <a:xfrm>
            <a:off x="8747458" y="5464114"/>
            <a:ext cx="1845510" cy="343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8" name="Google Shape;42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cxnSp>
        <p:nvCxnSpPr>
          <p:cNvPr id="431" name="Google Shape;431;p36"/>
          <p:cNvCxnSpPr/>
          <p:nvPr/>
        </p:nvCxnSpPr>
        <p:spPr>
          <a:xfrm rot="10800000">
            <a:off x="7334250" y="0"/>
            <a:ext cx="4857750" cy="762000"/>
          </a:xfrm>
          <a:prstGeom prst="straightConnector1">
            <a:avLst/>
          </a:prstGeom>
          <a:noFill/>
          <a:ln w="9525" cap="flat" cmpd="sng">
            <a:solidFill>
              <a:srgbClr val="C5BEA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2" name="Google Shape;432;p36"/>
          <p:cNvCxnSpPr/>
          <p:nvPr/>
        </p:nvCxnSpPr>
        <p:spPr>
          <a:xfrm>
            <a:off x="11487150" y="0"/>
            <a:ext cx="704850" cy="1724025"/>
          </a:xfrm>
          <a:prstGeom prst="straightConnector1">
            <a:avLst/>
          </a:prstGeom>
          <a:noFill/>
          <a:ln w="9525" cap="flat" cmpd="sng">
            <a:solidFill>
              <a:srgbClr val="C5BEA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092440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36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0558D7-09CE-396F-3279-B0978C6E4C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D622513-6044-82C1-9EE5-D1C7D422E7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33AEFE4-A6C0-2DC7-C4DB-A74629BAF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C401-30B5-5F42-A1D5-4C513863FEAC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7A6B5E-3E97-7EC3-BD04-992CC3A14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9643E8-EE01-2634-D188-82BB593C6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2E67-B409-174C-89B7-2C99143EA7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4015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468468-3CF4-618D-7EED-F992B0ECE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4294DF-B735-B756-A602-AFD0C33A9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25C9856-A23A-F819-586B-0D5DFF06A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C401-30B5-5F42-A1D5-4C513863FEAC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667194-148D-5B6D-C129-132F357A3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A948302-472D-D4FA-67EA-F58FFEC04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2E67-B409-174C-89B7-2C99143EA7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12767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6A5423-973C-B029-12E3-13D616BB6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6ABF443-4AD1-D569-32DB-0B485C2DF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598F80-440F-D160-E8B7-8F939796E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C401-30B5-5F42-A1D5-4C513863FEAC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9030F0-E6C4-9EDE-960B-841271495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159B317-D57E-9B50-7AF7-7469A6F56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2E67-B409-174C-89B7-2C99143EA7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61218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EAB9F2-2E7E-7566-07C1-783A140F5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1EEFCB-8547-2CFE-4B9B-B08AD4AC2C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B833772-39B4-D5CA-E952-C41A9C913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6559C91-7BBF-96B1-276F-BB033BCEA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C401-30B5-5F42-A1D5-4C513863FEAC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3DF0B44-A869-427F-B0D4-4FEDAF27D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48A9842-C3D0-BDF3-9914-A042E8167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2E67-B409-174C-89B7-2C99143EA7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17642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940738-7378-9F31-A11D-380CB3DC3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BEC3B0D-CDE4-C7FA-103B-BC70B84DD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0AF7F84-DCE8-AAC5-9C30-8B0CAF79B5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BAEC952-6E8D-6E52-61D0-0A573B7F99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77A2D43-36D7-D24F-4B09-4A6CE2345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8F700D0-4126-7314-1D29-70D1EBD86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C401-30B5-5F42-A1D5-4C513863FEAC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DF5A9C5-F073-B96B-27DD-AFF6ADBF3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5985C01-F6D0-49CF-2E71-9709D3170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2E67-B409-174C-89B7-2C99143EA7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5986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 Spal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rtlCol="0"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15" name="Textplatzhalt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17" name="Textplatzhalt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18" name="Textplatzhalt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19" name="Textplatzhalt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23" name="Textplatzhalt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24" name="Textplatzhalt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1A8018-1123-A7FA-AE00-E30D24DDC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F64F7CD-A1F3-53F5-63A5-BDA1BD05B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C401-30B5-5F42-A1D5-4C513863FEAC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791B60D-C881-D5AE-A4FA-60DD55813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C5C5628-20D7-97FA-5BC9-C110699D3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2E67-B409-174C-89B7-2C99143EA7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68251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E9E3BE8-4617-C453-751C-E0123B848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C401-30B5-5F42-A1D5-4C513863FEAC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E679977-08EF-665B-F499-4412A95A9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4301B63-10E4-13EA-BF81-4BC9CC878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2E67-B409-174C-89B7-2C99143EA7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63542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E35CA0-B5C9-0B7A-596E-B16E99FD0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3DF355-9829-F07A-125E-CB052A027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3075575-E762-AEEE-662A-35BCC35B20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90B31DE-C3B5-E6A3-F574-06BBF1FDA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C401-30B5-5F42-A1D5-4C513863FEAC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04EE074-1172-BE59-3132-D642BC781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308931E-C5DE-8283-8342-067F45D65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2E67-B409-174C-89B7-2C99143EA7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06160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1FCD6F-ACCF-3398-0CC7-CAD58CD83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F3333C8-6F93-4121-D546-F57AC826F1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A7D25E-659F-0D26-157F-C5BC22ABE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5405C0A-D46C-09BA-5B96-8107F51DB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C401-30B5-5F42-A1D5-4C513863FEAC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76AB826-EA0A-90C0-BA8D-968F08EC7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C91FC7D-1D33-69E1-58EE-F521A575E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2E67-B409-174C-89B7-2C99143EA7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17892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B4A37-C027-BF16-1BBF-C714CE8B8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50319E1-3F0A-1F5D-9340-476B87B029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93E408-92AF-0818-8FBE-995F2E854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C401-30B5-5F42-A1D5-4C513863FEAC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A5D9C5-B07D-9372-3F49-0A35E3621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6503E1-2561-D192-B481-258C2DA3E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2E67-B409-174C-89B7-2C99143EA7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34671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99A4640-882C-20D8-4AF1-AE4D594AE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0BE9EEA-21F4-F370-FA96-0C7EE5F7E3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00680E-EE9B-C16F-12A7-59CBD011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C401-30B5-5F42-A1D5-4C513863FEAC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5C1711-9074-7C34-D4F3-6A20F17B8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193813-2817-6C4F-38A3-6E549515B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82E67-B409-174C-89B7-2C99143EA7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12256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nittsumbruch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rtlCol="0" anchor="ctr">
            <a:noAutofit/>
          </a:bodyPr>
          <a:lstStyle>
            <a:lvl1pPr algn="l">
              <a:defRPr sz="36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3535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mart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-Platzhalt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36776"/>
            <a:ext cx="10515600" cy="369764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 auf Symbol, um die SmartArt-Grafik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66988B2D-0240-4256-8268-4B9FF1E72363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D8EEAAE1-3D04-41C3-B2D2-B3BEF34C3B27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376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amfolie 4 Person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17" name="Bildplatzhalt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18" name="Bildplatzhalt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de"/>
              <a:t>Klicken Sie, um ein Bild hinzuzufügen.</a:t>
            </a:r>
          </a:p>
        </p:txBody>
      </p:sp>
      <p:sp>
        <p:nvSpPr>
          <p:cNvPr id="19" name="Bildplatzhalt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Klicken Sie, um ein Bild hinzuzufügen.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3248" y="5084524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692980" y="5099206"/>
            <a:ext cx="2135755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83644" y="5099206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03525" y="5084524"/>
            <a:ext cx="2123742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6" name="Textplatzhalt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29" name="Textplatzhalt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ZUM BEARBEITEN KLICKEN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441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inführu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"/>
              <a:t>Textmasterformat durch Klicken bearbeiten</a:t>
            </a: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umsplatzhalt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10" name="Fußzeilenplatzhalt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11" name="Foliennummernplatzhalt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umbruch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rtlCol="0" anchor="ctr">
            <a:noAutofit/>
          </a:bodyPr>
          <a:lstStyle>
            <a:lvl1pPr algn="l">
              <a:defRPr sz="36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platzhalt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12" name="Textplatzhalt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13" name="Textplatzhalt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14" name="Textplatzhalt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15" name="Textplatzhalt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de"/>
              <a:t>UNTERTITEL DURCH KLICKEN HINZUFÜGEN</a:t>
            </a:r>
          </a:p>
        </p:txBody>
      </p:sp>
      <p:sp>
        <p:nvSpPr>
          <p:cNvPr id="16" name="Textplatzhalt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"/>
              <a:t>Klicken Sie, um Text hinzuzufügen.</a:t>
            </a:r>
          </a:p>
        </p:txBody>
      </p:sp>
      <p:sp>
        <p:nvSpPr>
          <p:cNvPr id="17" name="Datumsplatzhalt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18" name="Fußzeilenplatzhalt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19" name="Foliennummernplatzhalt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rei Inhal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MASTERTEXT DURCH KLICKEN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"/>
              <a:t>MASTERTEXT DURCH KLICKEN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"/>
              <a:t>MASTERTEXT DURCH KLICKEN BEARBEITEN</a:t>
            </a:r>
          </a:p>
        </p:txBody>
      </p:sp>
      <p:sp>
        <p:nvSpPr>
          <p:cNvPr id="22" name="Inhaltsplatzhalt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"/>
              <a:t>Textmasterformat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"/>
              <a:t>Textmasterformat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de"/>
              <a:t>20XX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de"/>
              <a:t>Verkaufspräsentation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685" r:id="rId12"/>
    <p:sldLayoutId id="2147483700" r:id="rId13"/>
    <p:sldLayoutId id="2147483692" r:id="rId14"/>
    <p:sldLayoutId id="2147483681" r:id="rId15"/>
    <p:sldLayoutId id="2147483674" r:id="rId16"/>
    <p:sldLayoutId id="2147483675" r:id="rId17"/>
    <p:sldLayoutId id="2147483696" r:id="rId18"/>
    <p:sldLayoutId id="2147483677" r:id="rId19"/>
    <p:sldLayoutId id="2147483678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martArt-Platzhalter 6"/>
          <p:cNvSpPr/>
          <p:nvPr/>
        </p:nvSpPr>
        <p:spPr>
          <a:xfrm>
            <a:off x="838080" y="2136600"/>
            <a:ext cx="10515240" cy="3697200"/>
          </a:xfr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4" name="PlaceHolder 1"/>
          <p:cNvSpPr>
            <a:spLocks noGrp="1"/>
          </p:cNvSpPr>
          <p:nvPr>
            <p:ph type="dt" idx="19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>
              <a:buNone/>
              <a:defRPr lang="de-DE" sz="900" b="0" u="none" strike="noStrike">
                <a:solidFill>
                  <a:srgbClr val="000000"/>
                </a:solidFill>
                <a:uFillTx/>
                <a:latin typeface="Tenorite"/>
              </a:defRPr>
            </a:lvl1pPr>
          </a:lstStyle>
          <a:p>
            <a:pPr indent="0">
              <a:buNone/>
            </a:pPr>
            <a:r>
              <a:rPr lang="de-DE" sz="900" b="0" u="none" strike="noStrike">
                <a:solidFill>
                  <a:srgbClr val="000000"/>
                </a:solidFill>
                <a:uFillTx/>
                <a:latin typeface="Tenorite"/>
              </a:rPr>
              <a:t>20XX</a:t>
            </a:r>
            <a:endParaRPr lang="de-DE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ftr" idx="20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>
              <a:buNone/>
              <a:defRPr lang="de-DE" sz="900" b="0" u="none" strike="noStrike">
                <a:solidFill>
                  <a:srgbClr val="000000"/>
                </a:solidFill>
                <a:uFillTx/>
                <a:latin typeface="Tenorite"/>
              </a:defRPr>
            </a:lvl1pPr>
          </a:lstStyle>
          <a:p>
            <a:pPr indent="0">
              <a:buNone/>
            </a:pPr>
            <a:r>
              <a:rPr lang="de-DE" sz="900" b="0" u="none" strike="noStrike">
                <a:solidFill>
                  <a:srgbClr val="000000"/>
                </a:solidFill>
                <a:uFillTx/>
                <a:latin typeface="Tenorite"/>
              </a:rPr>
              <a:t>Verkaufspräsentation</a:t>
            </a:r>
            <a:endParaRPr lang="de-DE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6" name="Gerader Verbinder 9"/>
          <p:cNvSpPr/>
          <p:nvPr/>
        </p:nvSpPr>
        <p:spPr>
          <a:xfrm flipV="1">
            <a:off x="0" y="0"/>
            <a:ext cx="2590560" cy="761760"/>
          </a:xfrm>
          <a:prstGeom prst="line">
            <a:avLst/>
          </a:prstGeom>
          <a:ln w="6480">
            <a:solidFill>
              <a:srgbClr val="E2B18D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endParaRPr lang="de-DE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7" name="Gerader Verbinder 11"/>
          <p:cNvSpPr/>
          <p:nvPr/>
        </p:nvSpPr>
        <p:spPr>
          <a:xfrm flipH="1">
            <a:off x="0" y="0"/>
            <a:ext cx="704520" cy="1027800"/>
          </a:xfrm>
          <a:prstGeom prst="line">
            <a:avLst/>
          </a:prstGeom>
          <a:ln w="6480">
            <a:solidFill>
              <a:srgbClr val="E2B18D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endParaRPr lang="de-DE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sldNum" idx="2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>
              <a:buNone/>
              <a:defRPr lang="de-DE" sz="900" b="0" u="none" strike="noStrike">
                <a:solidFill>
                  <a:srgbClr val="000000"/>
                </a:solidFill>
                <a:uFillTx/>
                <a:latin typeface="Tenorite"/>
              </a:defRPr>
            </a:lvl1pPr>
          </a:lstStyle>
          <a:p>
            <a:pPr indent="0">
              <a:buNone/>
            </a:pPr>
            <a:fld id="{C83193C5-19BF-407D-8F3E-34BF0CB5EF29}" type="slidenum">
              <a:rPr lang="de-DE" sz="900" b="0" u="none" strike="noStrike">
                <a:solidFill>
                  <a:srgbClr val="000000"/>
                </a:solidFill>
                <a:uFillTx/>
                <a:latin typeface="Tenorite"/>
              </a:rPr>
              <a:t>‹Nr.›</a:t>
            </a:fld>
            <a:endParaRPr lang="de-DE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250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>
              <a:lnSpc>
                <a:spcPct val="9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u="none" strike="noStrike">
                <a:solidFill>
                  <a:srgbClr val="404040"/>
                </a:solidFill>
                <a:uFillTx/>
                <a:latin typeface="Tenorite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u="none" strike="noStrike">
                <a:solidFill>
                  <a:srgbClr val="404040"/>
                </a:solidFill>
                <a:uFillTx/>
                <a:latin typeface="Tenorite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u="none" strike="noStrike">
                <a:solidFill>
                  <a:srgbClr val="404040"/>
                </a:solidFill>
                <a:uFillTx/>
                <a:latin typeface="Tenorite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u="none" strike="noStrike">
                <a:solidFill>
                  <a:srgbClr val="404040"/>
                </a:solidFill>
                <a:uFillTx/>
                <a:latin typeface="Tenorite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u="none" strike="noStrike">
                <a:solidFill>
                  <a:srgbClr val="404040"/>
                </a:solidFill>
                <a:uFillTx/>
                <a:latin typeface="Tenorite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u="none" strike="noStrike">
                <a:solidFill>
                  <a:srgbClr val="404040"/>
                </a:solidFill>
                <a:uFillTx/>
                <a:latin typeface="Tenorite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u="none" strike="noStrike">
                <a:solidFill>
                  <a:srgbClr val="404040"/>
                </a:solidFill>
                <a:uFillTx/>
                <a:latin typeface="Tenorite"/>
              </a:rPr>
              <a:t>Seventh Outline Level</a:t>
            </a:r>
          </a:p>
        </p:txBody>
      </p:sp>
      <p:sp>
        <p:nvSpPr>
          <p:cNvPr id="100" name="PlaceHolder 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de-DE" sz="1800" b="0" u="none" strike="noStrike">
                <a:solidFill>
                  <a:srgbClr val="000000"/>
                </a:solidFill>
                <a:uFillTx/>
                <a:latin typeface="Tenorite"/>
              </a:rPr>
              <a:t>Click to edit the title text format</a:t>
            </a:r>
          </a:p>
        </p:txBody>
      </p:sp>
    </p:spTree>
    <p:extLst>
      <p:ext uri="{BB962C8B-B14F-4D97-AF65-F5344CB8AC3E}">
        <p14:creationId xmlns:p14="http://schemas.microsoft.com/office/powerpoint/2010/main" val="347841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10"/>
          <p:cNvSpPr/>
          <p:nvPr/>
        </p:nvSpPr>
        <p:spPr>
          <a:xfrm>
            <a:off x="8747280" y="2886120"/>
            <a:ext cx="1845000" cy="1845000"/>
          </a:xfrm>
          <a:solidFill>
            <a:srgbClr val="F2F2F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Gerader Verbinder 9"/>
          <p:cNvSpPr/>
          <p:nvPr/>
        </p:nvSpPr>
        <p:spPr>
          <a:xfrm flipH="1" flipV="1">
            <a:off x="7333920" y="0"/>
            <a:ext cx="4857840" cy="761760"/>
          </a:xfrm>
          <a:prstGeom prst="line">
            <a:avLst/>
          </a:prstGeom>
          <a:ln w="6480">
            <a:solidFill>
              <a:srgbClr val="C6BFA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endParaRPr lang="de-DE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" name="Gerader Verbinder 14"/>
          <p:cNvSpPr/>
          <p:nvPr/>
        </p:nvSpPr>
        <p:spPr>
          <a:xfrm>
            <a:off x="11486880" y="0"/>
            <a:ext cx="704880" cy="1723680"/>
          </a:xfrm>
          <a:prstGeom prst="line">
            <a:avLst/>
          </a:prstGeom>
          <a:ln w="6480">
            <a:solidFill>
              <a:srgbClr val="C6BFA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endParaRPr lang="de-DE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de-DE" sz="1800" b="0" u="none" strike="noStrike">
                <a:solidFill>
                  <a:srgbClr val="000000"/>
                </a:solidFill>
                <a:uFillTx/>
                <a:latin typeface="Tenorite"/>
              </a:rPr>
              <a:t>Click to edit the title text format</a:t>
            </a: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250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>
              <a:lnSpc>
                <a:spcPct val="9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u="none" strike="noStrike">
                <a:solidFill>
                  <a:srgbClr val="404040"/>
                </a:solidFill>
                <a:uFillTx/>
                <a:latin typeface="Tenorite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u="none" strike="noStrike">
                <a:solidFill>
                  <a:srgbClr val="404040"/>
                </a:solidFill>
                <a:uFillTx/>
                <a:latin typeface="Tenorite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u="none" strike="noStrike">
                <a:solidFill>
                  <a:srgbClr val="404040"/>
                </a:solidFill>
                <a:uFillTx/>
                <a:latin typeface="Tenorite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u="none" strike="noStrike">
                <a:solidFill>
                  <a:srgbClr val="404040"/>
                </a:solidFill>
                <a:uFillTx/>
                <a:latin typeface="Tenorite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u="none" strike="noStrike">
                <a:solidFill>
                  <a:srgbClr val="404040"/>
                </a:solidFill>
                <a:uFillTx/>
                <a:latin typeface="Tenorite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u="none" strike="noStrike">
                <a:solidFill>
                  <a:srgbClr val="404040"/>
                </a:solidFill>
                <a:uFillTx/>
                <a:latin typeface="Tenorite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u="none" strike="noStrike">
                <a:solidFill>
                  <a:srgbClr val="404040"/>
                </a:solidFill>
                <a:uFillTx/>
                <a:latin typeface="Tenorite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2839037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"/>
              <a:t>Textmasterformat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de-DE"/>
              <a:t>20XX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de-DE" dirty="0"/>
              <a:t>OOP in Nim</a:t>
            </a:r>
            <a:endParaRPr lang="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05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43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200F5EE-B1BA-476E-3F2D-5E7F9F855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624B644-4552-6B95-0272-6FCD27FF5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9BE8FF-F5DE-34BD-EE90-205B438E7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2CC401-30B5-5F42-A1D5-4C513863FEAC}" type="datetimeFigureOut">
              <a:rPr lang="de-DE" smtClean="0"/>
              <a:t>16.12.24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544A66-CFB5-3ADB-9412-F079236E69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1A0B1B-2C92-ECB0-3506-C99EA1C18A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E82E67-B409-174C-89B7-2C99143EA7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210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ty.informatik.hs-mannheim.de/3003241/nim-lecture/src/branch/main/live/DatentypenUndVerzweigungen.md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ty.informatik.hs-mannheim.de/3003241/nim-lecture/src/branch/main/live/Prozeduren.md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ty.informatik.hs-mannheim.de/3003241/nim-lecture/src/branch/main/live/OOPLive.md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7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im-lang.org/install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jdoodle.com/execute-nim-online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8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94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C9C525-AB10-C4CD-387E-1F4DE0864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B5B1E4F-28EB-F5DE-E7FD-DD0034EF0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24800" y="5904368"/>
            <a:ext cx="4114800" cy="365125"/>
          </a:xfrm>
        </p:spPr>
        <p:txBody>
          <a:bodyPr rtlCol="0"/>
          <a:lstStyle/>
          <a:p>
            <a:pPr rtl="0"/>
            <a:r>
              <a:rPr lang="de-DE" sz="1200" dirty="0"/>
              <a:t>Hochschule Mannheim</a:t>
            </a:r>
          </a:p>
          <a:p>
            <a:pPr rtl="0"/>
            <a:r>
              <a:rPr lang="de-DE" sz="1200" dirty="0"/>
              <a:t>Programmierung 3</a:t>
            </a:r>
          </a:p>
        </p:txBody>
      </p:sp>
      <p:pic>
        <p:nvPicPr>
          <p:cNvPr id="31" name="Grafik 30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E2232144-B522-B4D4-9B50-69F0A9C5F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118" y="651560"/>
            <a:ext cx="9241725" cy="4973385"/>
          </a:xfrm>
          <a:prstGeom prst="rect">
            <a:avLst/>
          </a:prstGeom>
          <a:noFill/>
        </p:spPr>
      </p:pic>
      <p:sp>
        <p:nvSpPr>
          <p:cNvPr id="32" name="Textfeld 31">
            <a:extLst>
              <a:ext uri="{FF2B5EF4-FFF2-40B4-BE49-F238E27FC236}">
                <a16:creationId xmlns:a16="http://schemas.microsoft.com/office/drawing/2014/main" id="{2F502D75-C307-C071-B37E-F12B9C703580}"/>
              </a:ext>
            </a:extLst>
          </p:cNvPr>
          <p:cNvSpPr txBox="1"/>
          <p:nvPr/>
        </p:nvSpPr>
        <p:spPr>
          <a:xfrm>
            <a:off x="3900054" y="4765964"/>
            <a:ext cx="499456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300" b="1" dirty="0"/>
              <a:t>PROGRAMMIERSPRACHE NIM</a:t>
            </a:r>
          </a:p>
        </p:txBody>
      </p:sp>
    </p:spTree>
    <p:extLst>
      <p:ext uri="{BB962C8B-B14F-4D97-AF65-F5344CB8AC3E}">
        <p14:creationId xmlns:p14="http://schemas.microsoft.com/office/powerpoint/2010/main" val="859368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Foliennummernplatzhalter 3"/>
          <p:cNvSpPr txBox="1"/>
          <p:nvPr/>
        </p:nvSpPr>
        <p:spPr>
          <a:xfrm>
            <a:off x="11599560" y="6471595"/>
            <a:ext cx="8640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B8DC7B-7981-4170-9604-A97F50093308}" type="slidenum"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80" name="Fußzeilenplatzhalter 2"/>
          <p:cNvSpPr txBox="1"/>
          <p:nvPr/>
        </p:nvSpPr>
        <p:spPr>
          <a:xfrm>
            <a:off x="9696450" y="6471595"/>
            <a:ext cx="1415498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</a:rPr>
              <a:t>Schleifen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</a:rPr>
              <a:t> 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4032000" y="319320"/>
            <a:ext cx="4536000" cy="760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de-DE" sz="4400" b="0" u="none" strike="noStrike">
                <a:solidFill>
                  <a:srgbClr val="404040"/>
                </a:solidFill>
                <a:uFillTx/>
                <a:latin typeface="Tenorite"/>
              </a:rPr>
              <a:t>SCHLEIFEN</a:t>
            </a:r>
            <a:endParaRPr lang="de-DE" sz="4400" b="0" u="none" strike="noStrike">
              <a:solidFill>
                <a:srgbClr val="000000"/>
              </a:solidFill>
              <a:uFillTx/>
              <a:latin typeface="Tenorite"/>
            </a:endParaRPr>
          </a:p>
        </p:txBody>
      </p:sp>
      <p:pic>
        <p:nvPicPr>
          <p:cNvPr id="282" name="Grafik 281"/>
          <p:cNvPicPr/>
          <p:nvPr/>
        </p:nvPicPr>
        <p:blipFill>
          <a:blip r:embed="rId3"/>
          <a:stretch/>
        </p:blipFill>
        <p:spPr>
          <a:xfrm>
            <a:off x="504000" y="2541240"/>
            <a:ext cx="2520000" cy="1346760"/>
          </a:xfrm>
          <a:prstGeom prst="rect">
            <a:avLst/>
          </a:prstGeom>
          <a:ln w="0">
            <a:noFill/>
          </a:ln>
        </p:spPr>
      </p:pic>
      <p:pic>
        <p:nvPicPr>
          <p:cNvPr id="283" name="Grafik 282"/>
          <p:cNvPicPr/>
          <p:nvPr/>
        </p:nvPicPr>
        <p:blipFill>
          <a:blip r:embed="rId4"/>
          <a:stretch/>
        </p:blipFill>
        <p:spPr>
          <a:xfrm>
            <a:off x="513000" y="1772280"/>
            <a:ext cx="2799000" cy="603720"/>
          </a:xfrm>
          <a:prstGeom prst="rect">
            <a:avLst/>
          </a:prstGeom>
          <a:ln w="0">
            <a:noFill/>
          </a:ln>
        </p:spPr>
      </p:pic>
      <p:sp>
        <p:nvSpPr>
          <p:cNvPr id="284" name="PlaceHolder 2"/>
          <p:cNvSpPr>
            <a:spLocks noGrp="1"/>
          </p:cNvSpPr>
          <p:nvPr>
            <p:ph type="title"/>
          </p:nvPr>
        </p:nvSpPr>
        <p:spPr>
          <a:xfrm>
            <a:off x="432000" y="1440000"/>
            <a:ext cx="1584000" cy="332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de-DE" sz="1600" b="1" u="none" strike="noStrike">
                <a:solidFill>
                  <a:srgbClr val="404040"/>
                </a:solidFill>
                <a:uFillTx/>
                <a:latin typeface="Tenorite"/>
              </a:rPr>
              <a:t>While-Loop:</a:t>
            </a:r>
            <a:endParaRPr lang="de-DE" sz="1600" b="0" u="none" strike="noStrike">
              <a:solidFill>
                <a:srgbClr val="000000"/>
              </a:solidFill>
              <a:uFillTx/>
              <a:latin typeface="Tenorite"/>
            </a:endParaRPr>
          </a:p>
        </p:txBody>
      </p:sp>
      <p:sp>
        <p:nvSpPr>
          <p:cNvPr id="285" name="PlaceHolder 3"/>
          <p:cNvSpPr>
            <a:spLocks noGrp="1"/>
          </p:cNvSpPr>
          <p:nvPr>
            <p:ph type="title"/>
          </p:nvPr>
        </p:nvSpPr>
        <p:spPr>
          <a:xfrm>
            <a:off x="3456000" y="1467720"/>
            <a:ext cx="1584000" cy="332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de-DE" sz="1600" b="1" u="none" strike="noStrike">
                <a:solidFill>
                  <a:srgbClr val="404040"/>
                </a:solidFill>
                <a:uFillTx/>
                <a:latin typeface="Tenorite"/>
              </a:rPr>
              <a:t>For-Loop:</a:t>
            </a:r>
            <a:endParaRPr lang="de-DE" sz="1600" b="0" u="none" strike="noStrike">
              <a:solidFill>
                <a:srgbClr val="000000"/>
              </a:solidFill>
              <a:uFillTx/>
              <a:latin typeface="Tenorite"/>
            </a:endParaRPr>
          </a:p>
        </p:txBody>
      </p:sp>
      <p:pic>
        <p:nvPicPr>
          <p:cNvPr id="286" name="Grafik 285"/>
          <p:cNvPicPr/>
          <p:nvPr/>
        </p:nvPicPr>
        <p:blipFill>
          <a:blip r:embed="rId5"/>
          <a:stretch/>
        </p:blipFill>
        <p:spPr>
          <a:xfrm>
            <a:off x="3456000" y="1772280"/>
            <a:ext cx="6048000" cy="4275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622080" y="2348280"/>
            <a:ext cx="2664000" cy="764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de-DE" sz="1600" b="1" u="none" strike="noStrike">
                <a:solidFill>
                  <a:srgbClr val="404040"/>
                </a:solidFill>
                <a:uFillTx/>
                <a:latin typeface="Tenorite"/>
              </a:rPr>
              <a:t>Block:</a:t>
            </a:r>
            <a:br>
              <a:rPr sz="1600"/>
            </a:br>
            <a:r>
              <a:rPr lang="de-DE" sz="1600" b="0" u="none" strike="noStrike">
                <a:solidFill>
                  <a:srgbClr val="404040"/>
                </a:solidFill>
                <a:uFillTx/>
                <a:latin typeface="Tenorite"/>
              </a:rPr>
              <a:t>Definiert einen neuen Block mit Scope</a:t>
            </a:r>
            <a:endParaRPr lang="de-DE" sz="1600" b="0" u="none" strike="noStrike">
              <a:solidFill>
                <a:srgbClr val="000000"/>
              </a:solidFill>
              <a:uFillTx/>
              <a:latin typeface="Tenorite"/>
            </a:endParaRPr>
          </a:p>
        </p:txBody>
      </p:sp>
      <p:pic>
        <p:nvPicPr>
          <p:cNvPr id="288" name="Grafik 287"/>
          <p:cNvPicPr/>
          <p:nvPr/>
        </p:nvPicPr>
        <p:blipFill>
          <a:blip r:embed="rId2"/>
          <a:stretch/>
        </p:blipFill>
        <p:spPr>
          <a:xfrm>
            <a:off x="694080" y="3112560"/>
            <a:ext cx="2317320" cy="720000"/>
          </a:xfrm>
          <a:prstGeom prst="rect">
            <a:avLst/>
          </a:prstGeom>
          <a:ln w="0">
            <a:noFill/>
          </a:ln>
        </p:spPr>
      </p:pic>
      <p:sp>
        <p:nvSpPr>
          <p:cNvPr id="289" name="PlaceHolder 2"/>
          <p:cNvSpPr>
            <a:spLocks noGrp="1"/>
          </p:cNvSpPr>
          <p:nvPr>
            <p:ph type="title"/>
          </p:nvPr>
        </p:nvSpPr>
        <p:spPr>
          <a:xfrm>
            <a:off x="2664000" y="319680"/>
            <a:ext cx="8280000" cy="760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de-DE" sz="4400" b="0" u="none" strike="noStrike">
                <a:solidFill>
                  <a:srgbClr val="404040"/>
                </a:solidFill>
                <a:uFillTx/>
                <a:latin typeface="Tenorite"/>
              </a:rPr>
              <a:t>Block, Break, Continue</a:t>
            </a:r>
            <a:endParaRPr lang="de-DE" sz="4400" b="0" u="none" strike="noStrike">
              <a:solidFill>
                <a:srgbClr val="000000"/>
              </a:solidFill>
              <a:uFillTx/>
              <a:latin typeface="Tenorite"/>
            </a:endParaRPr>
          </a:p>
        </p:txBody>
      </p:sp>
      <p:sp>
        <p:nvSpPr>
          <p:cNvPr id="290" name="Foliennummernplatzhalter 3"/>
          <p:cNvSpPr txBox="1"/>
          <p:nvPr/>
        </p:nvSpPr>
        <p:spPr>
          <a:xfrm>
            <a:off x="11599920" y="6319440"/>
            <a:ext cx="8640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24793-EE36-4FA8-89DA-959BDE43A50D}" type="slidenum"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91" name="Fußzeilenplatzhalter 2"/>
          <p:cNvSpPr txBox="1"/>
          <p:nvPr/>
        </p:nvSpPr>
        <p:spPr>
          <a:xfrm>
            <a:off x="8989560" y="6319800"/>
            <a:ext cx="1585675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000000"/>
                </a:solidFill>
                <a:latin typeface="Tenorite"/>
              </a:rPr>
              <a:t>Schleifen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</a:rPr>
              <a:t> 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 type="title"/>
          </p:nvPr>
        </p:nvSpPr>
        <p:spPr>
          <a:xfrm>
            <a:off x="4366080" y="2348280"/>
            <a:ext cx="2664000" cy="764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de-DE" sz="1600" b="1" u="none" strike="noStrike">
                <a:solidFill>
                  <a:srgbClr val="404040"/>
                </a:solidFill>
                <a:uFillTx/>
                <a:latin typeface="Tenorite"/>
              </a:rPr>
              <a:t>Break:</a:t>
            </a:r>
            <a:br>
              <a:rPr sz="1600"/>
            </a:br>
            <a:r>
              <a:rPr lang="de-DE" sz="1600" b="0" u="none" strike="noStrike">
                <a:solidFill>
                  <a:srgbClr val="404040"/>
                </a:solidFill>
                <a:uFillTx/>
                <a:latin typeface="Tenorite"/>
              </a:rPr>
              <a:t>Beendet frühzeitig einen Block</a:t>
            </a:r>
            <a:endParaRPr lang="de-DE" sz="1600" b="0" u="none" strike="noStrike">
              <a:solidFill>
                <a:srgbClr val="000000"/>
              </a:solidFill>
              <a:uFillTx/>
              <a:latin typeface="Tenorite"/>
            </a:endParaRPr>
          </a:p>
        </p:txBody>
      </p:sp>
      <p:sp>
        <p:nvSpPr>
          <p:cNvPr id="293" name="PlaceHolder 4"/>
          <p:cNvSpPr>
            <a:spLocks noGrp="1"/>
          </p:cNvSpPr>
          <p:nvPr>
            <p:ph type="title"/>
          </p:nvPr>
        </p:nvSpPr>
        <p:spPr>
          <a:xfrm>
            <a:off x="8686080" y="2304000"/>
            <a:ext cx="2664000" cy="764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de-DE" sz="1600" b="1" u="none" strike="noStrike">
                <a:solidFill>
                  <a:srgbClr val="404040"/>
                </a:solidFill>
                <a:uFillTx/>
                <a:latin typeface="Tenorite"/>
              </a:rPr>
              <a:t>Continue:</a:t>
            </a:r>
            <a:br>
              <a:rPr sz="1600"/>
            </a:br>
            <a:r>
              <a:rPr lang="de-DE" sz="1600" b="0" u="none" strike="noStrike">
                <a:solidFill>
                  <a:srgbClr val="404040"/>
                </a:solidFill>
                <a:uFillTx/>
                <a:latin typeface="Tenorite"/>
              </a:rPr>
              <a:t>springt zur nächsten Iteration der Schleife</a:t>
            </a:r>
            <a:endParaRPr lang="de-DE" sz="1600" b="0" u="none" strike="noStrike">
              <a:solidFill>
                <a:srgbClr val="000000"/>
              </a:solidFill>
              <a:uFillTx/>
              <a:latin typeface="Tenorite"/>
            </a:endParaRPr>
          </a:p>
        </p:txBody>
      </p:sp>
      <p:pic>
        <p:nvPicPr>
          <p:cNvPr id="294" name="Grafik 293"/>
          <p:cNvPicPr/>
          <p:nvPr/>
        </p:nvPicPr>
        <p:blipFill>
          <a:blip r:embed="rId3"/>
          <a:stretch/>
        </p:blipFill>
        <p:spPr>
          <a:xfrm>
            <a:off x="8758080" y="3068280"/>
            <a:ext cx="2689920" cy="819720"/>
          </a:xfrm>
          <a:prstGeom prst="rect">
            <a:avLst/>
          </a:prstGeom>
          <a:ln w="0">
            <a:noFill/>
          </a:ln>
        </p:spPr>
      </p:pic>
      <p:pic>
        <p:nvPicPr>
          <p:cNvPr id="295" name="Grafik 294"/>
          <p:cNvPicPr/>
          <p:nvPr/>
        </p:nvPicPr>
        <p:blipFill>
          <a:blip r:embed="rId4"/>
          <a:stretch/>
        </p:blipFill>
        <p:spPr>
          <a:xfrm>
            <a:off x="4464000" y="3096000"/>
            <a:ext cx="3528000" cy="1944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9DE7F2-E890-4744-88DD-A75F5E300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1509823"/>
            <a:ext cx="4279162" cy="2776943"/>
          </a:xfrm>
        </p:spPr>
        <p:txBody>
          <a:bodyPr rtlCol="0"/>
          <a:lstStyle/>
          <a:p>
            <a:pPr rtl="0"/>
            <a:r>
              <a:rPr lang="de-DE" dirty="0"/>
              <a:t>Live Aufgabe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>
                <a:hlinkClick r:id="rId3"/>
              </a:rPr>
              <a:t>DatenTypen und Verzweigungen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7789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AD2AE59-5630-4D5C-83A9-4CDEF4D7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691" y="-12765"/>
            <a:ext cx="8421688" cy="1325563"/>
          </a:xfrm>
        </p:spPr>
        <p:txBody>
          <a:bodyPr rtlCol="0"/>
          <a:lstStyle/>
          <a:p>
            <a:pPr rtl="0"/>
            <a:r>
              <a:rPr lang="de-DE" dirty="0"/>
              <a:t>Primitive Datentypen in Nim</a:t>
            </a:r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F4A37AA9-0BEE-42AC-8CC0-AE5B86635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61420" y="6402397"/>
            <a:ext cx="4114800" cy="365125"/>
          </a:xfrm>
        </p:spPr>
        <p:txBody>
          <a:bodyPr rtlCol="0"/>
          <a:lstStyle/>
          <a:p>
            <a:pPr rtl="0"/>
            <a:r>
              <a:rPr lang="de-DE" dirty="0"/>
              <a:t>Datentypen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42152A75-1CD2-44EC-9374-C83D4604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9179" y="6402397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13</a:t>
            </a:fld>
            <a:endParaRPr lang="de-DE" dirty="0"/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FC33A426-181C-CAA7-75BB-EF16155E95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840978"/>
              </p:ext>
            </p:extLst>
          </p:nvPr>
        </p:nvGraphicFramePr>
        <p:xfrm>
          <a:off x="1573180" y="978112"/>
          <a:ext cx="8559864" cy="5503920"/>
        </p:xfrm>
        <a:graphic>
          <a:graphicData uri="http://schemas.openxmlformats.org/drawingml/2006/table">
            <a:tbl>
              <a:tblPr/>
              <a:tblGrid>
                <a:gridCol w="2853288">
                  <a:extLst>
                    <a:ext uri="{9D8B030D-6E8A-4147-A177-3AD203B41FA5}">
                      <a16:colId xmlns:a16="http://schemas.microsoft.com/office/drawing/2014/main" val="3000190018"/>
                    </a:ext>
                  </a:extLst>
                </a:gridCol>
                <a:gridCol w="3112667">
                  <a:extLst>
                    <a:ext uri="{9D8B030D-6E8A-4147-A177-3AD203B41FA5}">
                      <a16:colId xmlns:a16="http://schemas.microsoft.com/office/drawing/2014/main" val="483231283"/>
                    </a:ext>
                  </a:extLst>
                </a:gridCol>
                <a:gridCol w="2593909">
                  <a:extLst>
                    <a:ext uri="{9D8B030D-6E8A-4147-A177-3AD203B41FA5}">
                      <a16:colId xmlns:a16="http://schemas.microsoft.com/office/drawing/2014/main" val="2617013117"/>
                    </a:ext>
                  </a:extLst>
                </a:gridCol>
              </a:tblGrid>
              <a:tr h="332564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dirty="0">
                          <a:effectLst/>
                        </a:rPr>
                        <a:t>Datentyp</a:t>
                      </a:r>
                    </a:p>
                  </a:txBody>
                  <a:tcPr marL="53720" marR="53720" marT="26860" marB="26860" anchor="b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dirty="0">
                          <a:effectLst/>
                        </a:rPr>
                        <a:t>Beschreibung</a:t>
                      </a:r>
                    </a:p>
                  </a:txBody>
                  <a:tcPr marL="53720" marR="53720" marT="26860" marB="26860" anchor="b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dirty="0">
                          <a:effectLst/>
                        </a:rPr>
                        <a:t>Beispielwerte</a:t>
                      </a:r>
                    </a:p>
                  </a:txBody>
                  <a:tcPr marL="53720" marR="53720" marT="26860" marB="26860" anchor="b">
                    <a:lnL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5E7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0308609"/>
                  </a:ext>
                </a:extLst>
              </a:tr>
              <a:tr h="615297">
                <a:tc>
                  <a:txBody>
                    <a:bodyPr/>
                    <a:lstStyle/>
                    <a:p>
                      <a:pPr algn="l" fontAlgn="base"/>
                      <a:r>
                        <a:rPr lang="de-DE" sz="2000" b="0">
                          <a:effectLst/>
                        </a:rPr>
                        <a:t>Integer</a:t>
                      </a:r>
                      <a:endParaRPr lang="de-DE" sz="2000">
                        <a:effectLst/>
                      </a:endParaRP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de-DE" sz="2000">
                          <a:effectLst/>
                        </a:rPr>
                        <a:t>Ganze Zahlen ohne Dezimalstellen.</a:t>
                      </a: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de-DE" sz="2000">
                          <a:effectLst/>
                        </a:rPr>
                        <a:t>32, -174, 0, 10_000_000</a:t>
                      </a: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4698320"/>
                  </a:ext>
                </a:extLst>
              </a:tr>
              <a:tr h="898030">
                <a:tc>
                  <a:txBody>
                    <a:bodyPr/>
                    <a:lstStyle/>
                    <a:p>
                      <a:pPr algn="l" fontAlgn="base"/>
                      <a:r>
                        <a:rPr lang="de-DE" sz="2000" b="0">
                          <a:effectLst/>
                        </a:rPr>
                        <a:t>Float</a:t>
                      </a:r>
                      <a:endParaRPr lang="de-DE" sz="2000">
                        <a:effectLst/>
                      </a:endParaRP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de-DE" sz="2000">
                          <a:effectLst/>
                        </a:rPr>
                        <a:t>Gleitkommazahlen, die reelle Zahlen approximieren.</a:t>
                      </a: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de-DE" sz="2000">
                          <a:effectLst/>
                        </a:rPr>
                        <a:t>2.73, -3.14, 4e7</a:t>
                      </a: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3082469"/>
                  </a:ext>
                </a:extLst>
              </a:tr>
              <a:tr h="1180763">
                <a:tc>
                  <a:txBody>
                    <a:bodyPr/>
                    <a:lstStyle/>
                    <a:p>
                      <a:pPr algn="l" fontAlgn="base"/>
                      <a:r>
                        <a:rPr lang="de-DE" sz="2000" b="0">
                          <a:effectLst/>
                        </a:rPr>
                        <a:t>Char</a:t>
                      </a:r>
                      <a:endParaRPr lang="de-DE" sz="2000">
                        <a:effectLst/>
                      </a:endParaRP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de-DE" sz="2000" dirty="0">
                          <a:effectLst/>
                        </a:rPr>
                        <a:t>Einzelne ASCII-Zeichen, dargestellt zwischen zwei einfachen Anführungszeichen.</a:t>
                      </a: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de-DE" sz="2000" dirty="0">
                          <a:effectLst/>
                        </a:rPr>
                        <a:t>'a', '+', '2‘</a:t>
                      </a:r>
                    </a:p>
                    <a:p>
                      <a:pPr algn="l" fontAlgn="base"/>
                      <a:r>
                        <a:rPr lang="de-DE" sz="2000" dirty="0">
                          <a:solidFill>
                            <a:srgbClr val="FF0000"/>
                          </a:solidFill>
                          <a:effectLst/>
                        </a:rPr>
                        <a:t>'ab‘ -&gt; </a:t>
                      </a:r>
                      <a:r>
                        <a:rPr lang="de-DE" sz="2000" dirty="0" err="1">
                          <a:solidFill>
                            <a:srgbClr val="FF0000"/>
                          </a:solidFill>
                          <a:effectLst/>
                        </a:rPr>
                        <a:t>error</a:t>
                      </a:r>
                      <a:endParaRPr lang="de-DE" sz="20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0945133"/>
                  </a:ext>
                </a:extLst>
              </a:tr>
              <a:tr h="1180763">
                <a:tc>
                  <a:txBody>
                    <a:bodyPr/>
                    <a:lstStyle/>
                    <a:p>
                      <a:pPr algn="l" fontAlgn="base"/>
                      <a:r>
                        <a:rPr lang="de-DE" sz="2000" b="0">
                          <a:effectLst/>
                        </a:rPr>
                        <a:t>String</a:t>
                      </a:r>
                      <a:endParaRPr lang="de-DE" sz="2000">
                        <a:effectLst/>
                      </a:endParaRP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de-DE" sz="2000">
                          <a:effectLst/>
                        </a:rPr>
                        <a:t>Eine Folge von Zeichen, dargestellt zwischen zwei doppelten Anführungszeichen.</a:t>
                      </a: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de-DE" sz="2000">
                          <a:effectLst/>
                        </a:rPr>
                        <a:t>"Hallo Welt", "", "32"</a:t>
                      </a: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6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694727"/>
                  </a:ext>
                </a:extLst>
              </a:tr>
              <a:tr h="898030">
                <a:tc>
                  <a:txBody>
                    <a:bodyPr/>
                    <a:lstStyle/>
                    <a:p>
                      <a:pPr algn="l" fontAlgn="base"/>
                      <a:r>
                        <a:rPr lang="de-DE" sz="2000" b="0" dirty="0">
                          <a:effectLst/>
                        </a:rPr>
                        <a:t>Boolean</a:t>
                      </a:r>
                      <a:endParaRPr lang="de-DE" sz="2000" dirty="0">
                        <a:effectLst/>
                      </a:endParaRP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de-DE" sz="2000" dirty="0">
                          <a:effectLst/>
                        </a:rPr>
                        <a:t>Wahrheitswerte, die nur true oder false annehmen können.</a:t>
                      </a: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6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7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de-DE" sz="2000" dirty="0">
                          <a:effectLst/>
                        </a:rPr>
                        <a:t>true, false</a:t>
                      </a:r>
                    </a:p>
                  </a:txBody>
                  <a:tcPr marL="53720" marR="53720" marT="26860" marB="26860" anchor="ctr">
                    <a:lnL w="9525" cap="flat" cmpd="sng" algn="ctr">
                      <a:solidFill>
                        <a:srgbClr val="806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6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6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6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7417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694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75E80C-D65F-EF4E-6230-BAD42A5E0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636" y="415553"/>
            <a:ext cx="8036116" cy="498848"/>
          </a:xfrm>
        </p:spPr>
        <p:txBody>
          <a:bodyPr/>
          <a:lstStyle/>
          <a:p>
            <a:r>
              <a:rPr lang="de-DE" dirty="0"/>
              <a:t>Primitive Datentypen in Nim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778D6EE-1AD5-C552-B8BF-1306246EA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3700" y="1097109"/>
            <a:ext cx="1104900" cy="341168"/>
          </a:xfrm>
        </p:spPr>
        <p:txBody>
          <a:bodyPr/>
          <a:lstStyle/>
          <a:p>
            <a:r>
              <a:rPr lang="de-DE" dirty="0"/>
              <a:t>bool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F3CC2A8-7356-E852-F691-360F60509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10173" y="1079298"/>
            <a:ext cx="3943627" cy="376791"/>
          </a:xfrm>
        </p:spPr>
        <p:txBody>
          <a:bodyPr/>
          <a:lstStyle/>
          <a:p>
            <a:r>
              <a:rPr lang="de-DE" dirty="0"/>
              <a:t>String / char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02A45F7-A454-2463-21A5-E8A50E1D6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" dirty="0"/>
              <a:t>Datentypen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4580778E-5989-ABD6-91C5-AFC37A26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n-US" smtClean="0"/>
              <a:t>14</a:t>
            </a:fld>
            <a:endParaRPr lang="en-US" dirty="0"/>
          </a:p>
        </p:txBody>
      </p:sp>
      <p:pic>
        <p:nvPicPr>
          <p:cNvPr id="18" name="Inhaltsplatzhalter 17">
            <a:extLst>
              <a:ext uri="{FF2B5EF4-FFF2-40B4-BE49-F238E27FC236}">
                <a16:creationId xmlns:a16="http://schemas.microsoft.com/office/drawing/2014/main" id="{565DB570-DF05-6F4C-A742-A6C9FCBE06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933700" y="1492971"/>
            <a:ext cx="3377810" cy="1660756"/>
          </a:xfrm>
        </p:spPr>
      </p:pic>
      <p:pic>
        <p:nvPicPr>
          <p:cNvPr id="28" name="Inhaltsplatzhalter 27">
            <a:extLst>
              <a:ext uri="{FF2B5EF4-FFF2-40B4-BE49-F238E27FC236}">
                <a16:creationId xmlns:a16="http://schemas.microsoft.com/office/drawing/2014/main" id="{FDFAA9E4-C9DD-8C7D-17F5-5CD40EBC385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410173" y="1492970"/>
            <a:ext cx="2565931" cy="2076801"/>
          </a:xfr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04067461-E077-25D4-4D54-2CCD556DB691}"/>
              </a:ext>
            </a:extLst>
          </p:cNvPr>
          <p:cNvSpPr txBox="1"/>
          <p:nvPr/>
        </p:nvSpPr>
        <p:spPr>
          <a:xfrm>
            <a:off x="9976104" y="2766252"/>
            <a:ext cx="1025345" cy="76944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1600" dirty="0"/>
              <a:t>AUSGABE</a:t>
            </a:r>
          </a:p>
          <a:p>
            <a:r>
              <a:rPr lang="de-DE" sz="1400" dirty="0"/>
              <a:t>12</a:t>
            </a:r>
          </a:p>
          <a:p>
            <a:r>
              <a:rPr lang="de-DE" sz="1400" dirty="0"/>
              <a:t>!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7BEAE5FA-C59E-4C46-81E4-C751B8D4524D}"/>
              </a:ext>
            </a:extLst>
          </p:cNvPr>
          <p:cNvSpPr txBox="1"/>
          <p:nvPr/>
        </p:nvSpPr>
        <p:spPr>
          <a:xfrm>
            <a:off x="3024403" y="3208421"/>
            <a:ext cx="1120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int / float</a:t>
            </a:r>
          </a:p>
        </p:txBody>
      </p:sp>
      <p:pic>
        <p:nvPicPr>
          <p:cNvPr id="55" name="Grafik 54">
            <a:extLst>
              <a:ext uri="{FF2B5EF4-FFF2-40B4-BE49-F238E27FC236}">
                <a16:creationId xmlns:a16="http://schemas.microsoft.com/office/drawing/2014/main" id="{127B37CF-02E5-3474-9E42-546647A0EC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3700" y="3577753"/>
            <a:ext cx="2840736" cy="2485644"/>
          </a:xfrm>
          <a:prstGeom prst="rect">
            <a:avLst/>
          </a:prstGeom>
        </p:spPr>
      </p:pic>
      <p:sp>
        <p:nvSpPr>
          <p:cNvPr id="56" name="Rechteck 55">
            <a:extLst>
              <a:ext uri="{FF2B5EF4-FFF2-40B4-BE49-F238E27FC236}">
                <a16:creationId xmlns:a16="http://schemas.microsoft.com/office/drawing/2014/main" id="{83BAE5BF-61A6-4592-7B33-9B0A8EFE79FF}"/>
              </a:ext>
            </a:extLst>
          </p:cNvPr>
          <p:cNvSpPr/>
          <p:nvPr/>
        </p:nvSpPr>
        <p:spPr>
          <a:xfrm>
            <a:off x="4235606" y="3429000"/>
            <a:ext cx="1538830" cy="3651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div / mod [int]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6E08E362-3F38-FD8B-2380-53A99D96F381}"/>
              </a:ext>
            </a:extLst>
          </p:cNvPr>
          <p:cNvSpPr txBox="1"/>
          <p:nvPr/>
        </p:nvSpPr>
        <p:spPr>
          <a:xfrm>
            <a:off x="7410173" y="3794125"/>
            <a:ext cx="1797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Type Conversion</a:t>
            </a:r>
          </a:p>
        </p:txBody>
      </p:sp>
      <p:pic>
        <p:nvPicPr>
          <p:cNvPr id="60" name="Grafik 59">
            <a:extLst>
              <a:ext uri="{FF2B5EF4-FFF2-40B4-BE49-F238E27FC236}">
                <a16:creationId xmlns:a16="http://schemas.microsoft.com/office/drawing/2014/main" id="{C2B342BB-346A-4B5D-D03A-1F2F82C462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0172" y="4198016"/>
            <a:ext cx="2745913" cy="116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45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CEB576-EF6B-879D-FD6C-ECDF81D7A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Advanced Datatypes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F80AB4A-2BD5-291B-52A7-78DB06891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104" y="2498641"/>
            <a:ext cx="2882475" cy="408555"/>
          </a:xfrm>
        </p:spPr>
        <p:txBody>
          <a:bodyPr/>
          <a:lstStyle/>
          <a:p>
            <a:r>
              <a:rPr lang="de-DE" dirty="0"/>
              <a:t>Arrays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52C4FB5B-8CCE-97E8-3FDE-A446783A8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" dirty="0"/>
              <a:t>ADVANCED DATATYPES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ECEDCD43-6CA0-C29D-3776-F4F3422FC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n-US" smtClean="0"/>
              <a:t>15</a:t>
            </a:fld>
            <a:endParaRPr lang="en-US" dirty="0"/>
          </a:p>
        </p:txBody>
      </p:sp>
      <p:pic>
        <p:nvPicPr>
          <p:cNvPr id="33" name="Inhaltsplatzhalter 32">
            <a:extLst>
              <a:ext uri="{FF2B5EF4-FFF2-40B4-BE49-F238E27FC236}">
                <a16:creationId xmlns:a16="http://schemas.microsoft.com/office/drawing/2014/main" id="{B8078C4C-A761-7AF3-301C-246910E5ED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013" y="3044829"/>
            <a:ext cx="6289688" cy="2840502"/>
          </a:xfrm>
        </p:spPr>
      </p:pic>
      <p:sp>
        <p:nvSpPr>
          <p:cNvPr id="34" name="Rectangle 1">
            <a:extLst>
              <a:ext uri="{FF2B5EF4-FFF2-40B4-BE49-F238E27FC236}">
                <a16:creationId xmlns:a16="http://schemas.microsoft.com/office/drawing/2014/main" id="{6F624FB5-08AB-F482-7BE5-58DA392B4EBF}"/>
              </a:ext>
            </a:extLst>
          </p:cNvPr>
          <p:cNvSpPr>
            <a:spLocks noGrp="1" noChangeArrowheads="1"/>
          </p:cNvSpPr>
          <p:nvPr>
            <p:ph sz="half" idx="14"/>
          </p:nvPr>
        </p:nvSpPr>
        <p:spPr bwMode="auto">
          <a:xfrm>
            <a:off x="8448262" y="3044829"/>
            <a:ext cx="2330725" cy="1512658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AUSGABE</a:t>
            </a:r>
          </a:p>
          <a:p>
            <a:pPr marR="0" lvl="0" indent="0" defTabSz="914400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[3, 5, 4, 0, 1]</a:t>
            </a:r>
            <a:br>
              <a:rPr kumimoji="0" lang="de-DE" altLang="de-DE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de-DE" altLang="de-DE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[[2, 4, 6], [1, 3, 5]]</a:t>
            </a:r>
            <a:br>
              <a:rPr kumimoji="0" lang="de-DE" altLang="de-DE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de-DE" altLang="de-DE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4</a:t>
            </a:r>
          </a:p>
        </p:txBody>
      </p:sp>
      <p:sp>
        <p:nvSpPr>
          <p:cNvPr id="37" name="Scrollen: vertikal 36">
            <a:extLst>
              <a:ext uri="{FF2B5EF4-FFF2-40B4-BE49-F238E27FC236}">
                <a16:creationId xmlns:a16="http://schemas.microsoft.com/office/drawing/2014/main" id="{B7B2B974-E672-55E2-8680-08529A9EE286}"/>
              </a:ext>
            </a:extLst>
          </p:cNvPr>
          <p:cNvSpPr/>
          <p:nvPr/>
        </p:nvSpPr>
        <p:spPr>
          <a:xfrm>
            <a:off x="6033052" y="2907196"/>
            <a:ext cx="2033371" cy="1033669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var a = [3, 8, 4, 0, 1]</a:t>
            </a:r>
          </a:p>
        </p:txBody>
      </p:sp>
    </p:spTree>
    <p:extLst>
      <p:ext uri="{BB962C8B-B14F-4D97-AF65-F5344CB8AC3E}">
        <p14:creationId xmlns:p14="http://schemas.microsoft.com/office/powerpoint/2010/main" val="1367062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E3A335-4175-A774-473B-86BC95034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ADVANCED DaTATYPES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86818A9-DCD3-32A9-9378-BC34C0055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104" y="2522359"/>
            <a:ext cx="2882475" cy="378738"/>
          </a:xfrm>
        </p:spPr>
        <p:txBody>
          <a:bodyPr/>
          <a:lstStyle/>
          <a:p>
            <a:r>
              <a:rPr lang="de-DE" dirty="0"/>
              <a:t>SLICES</a:t>
            </a:r>
          </a:p>
        </p:txBody>
      </p:sp>
      <p:pic>
        <p:nvPicPr>
          <p:cNvPr id="14" name="Inhaltsplatzhalter 13">
            <a:extLst>
              <a:ext uri="{FF2B5EF4-FFF2-40B4-BE49-F238E27FC236}">
                <a16:creationId xmlns:a16="http://schemas.microsoft.com/office/drawing/2014/main" id="{E2E94A81-8114-5899-A669-C681598DA4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104" y="3030909"/>
            <a:ext cx="4397353" cy="2293357"/>
          </a:xfrm>
        </p:spPr>
      </p:pic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81A80A7-9AFE-213B-CC4E-8FE8E29468F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34780" y="3030909"/>
            <a:ext cx="2354755" cy="1893930"/>
          </a:xfrm>
          <a:ln>
            <a:solidFill>
              <a:schemeClr val="bg1">
                <a:lumMod val="85000"/>
              </a:schemeClr>
            </a:solidFill>
          </a:ln>
        </p:spPr>
        <p:txBody>
          <a:bodyPr>
            <a:normAutofit/>
          </a:bodyPr>
          <a:lstStyle/>
          <a:p>
            <a:r>
              <a:rPr lang="de-DE" sz="1800" dirty="0"/>
              <a:t>AUSGABE</a:t>
            </a:r>
          </a:p>
          <a:p>
            <a:r>
              <a:rPr lang="de-DE" sz="1600" dirty="0"/>
              <a:t>@[1, 2, 3, 4, 5, 6, 7]</a:t>
            </a:r>
          </a:p>
          <a:p>
            <a:r>
              <a:rPr lang="de-DE" sz="1600" dirty="0"/>
              <a:t>@[3 ,4 ,5]</a:t>
            </a:r>
          </a:p>
          <a:p>
            <a:r>
              <a:rPr lang="de-DE" sz="1600" dirty="0"/>
              <a:t>@[4, 5, 6, 7, 8]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925D0C26-7EDB-8119-2853-E94687065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" dirty="0"/>
              <a:t>ADVANCED DATATYPES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B2BBBC85-1DA9-4E5D-AAD1-B4783CF26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n-US" smtClean="0"/>
              <a:t>16</a:t>
            </a:fld>
            <a:endParaRPr lang="en-US" dirty="0"/>
          </a:p>
        </p:txBody>
      </p:sp>
      <p:sp>
        <p:nvSpPr>
          <p:cNvPr id="18" name="Scrollen: vertikal 17">
            <a:extLst>
              <a:ext uri="{FF2B5EF4-FFF2-40B4-BE49-F238E27FC236}">
                <a16:creationId xmlns:a16="http://schemas.microsoft.com/office/drawing/2014/main" id="{55FFD99F-0317-615E-AFB5-EC63715A527B}"/>
              </a:ext>
            </a:extLst>
          </p:cNvPr>
          <p:cNvSpPr/>
          <p:nvPr/>
        </p:nvSpPr>
        <p:spPr>
          <a:xfrm>
            <a:off x="4125579" y="4924839"/>
            <a:ext cx="3493604" cy="581439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latin typeface="+mj-lt"/>
                <a:ea typeface="Cambria Math" panose="02040503050406030204" pitchFamily="18" charset="0"/>
              </a:rPr>
              <a:t>≙ echo my_array[3 .. my_array.len()-2]</a:t>
            </a:r>
            <a:endParaRPr lang="de-DE" sz="1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3826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8339AA-B212-0AF2-521D-BEFBD5C16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ADVANCED DATATYPES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2E4756-EEA2-C6C2-E661-6ED63BF35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104" y="2200322"/>
            <a:ext cx="2882475" cy="393647"/>
          </a:xfrm>
        </p:spPr>
        <p:txBody>
          <a:bodyPr/>
          <a:lstStyle/>
          <a:p>
            <a:r>
              <a:rPr lang="de-DE" dirty="0"/>
              <a:t>SEQUENCES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E68CDAAD-9653-B98B-03F0-EBF532D06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" dirty="0"/>
              <a:t>ADVANCED DATATYPES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D1226C8-6240-0D56-24FA-B503F767E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n-US" smtClean="0"/>
              <a:t>17</a:t>
            </a:fld>
            <a:endParaRPr lang="en-US" dirty="0"/>
          </a:p>
        </p:txBody>
      </p:sp>
      <p:pic>
        <p:nvPicPr>
          <p:cNvPr id="22" name="Inhaltsplatzhalter 21">
            <a:extLst>
              <a:ext uri="{FF2B5EF4-FFF2-40B4-BE49-F238E27FC236}">
                <a16:creationId xmlns:a16="http://schemas.microsoft.com/office/drawing/2014/main" id="{6DA55F68-AB9B-8973-E540-8767FADBFA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104" y="2657480"/>
            <a:ext cx="4647416" cy="2323708"/>
          </a:xfrm>
        </p:spPr>
      </p:pic>
      <p:sp>
        <p:nvSpPr>
          <p:cNvPr id="25" name="Rectangle 1">
            <a:extLst>
              <a:ext uri="{FF2B5EF4-FFF2-40B4-BE49-F238E27FC236}">
                <a16:creationId xmlns:a16="http://schemas.microsoft.com/office/drawing/2014/main" id="{F026EFFE-ECE7-FC64-F8B8-D50CDE05B120}"/>
              </a:ext>
            </a:extLst>
          </p:cNvPr>
          <p:cNvSpPr>
            <a:spLocks noGrp="1" noChangeArrowheads="1"/>
          </p:cNvSpPr>
          <p:nvPr>
            <p:ph sz="half" idx="14"/>
          </p:nvPr>
        </p:nvSpPr>
        <p:spPr bwMode="auto">
          <a:xfrm>
            <a:off x="1261326" y="5284049"/>
            <a:ext cx="4629194" cy="769441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AUSGABE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@["Hello", "World", "!"]</a:t>
            </a:r>
            <a:b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World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575B4F9B-D1B8-AA31-2FC1-56230D900F11}"/>
              </a:ext>
            </a:extLst>
          </p:cNvPr>
          <p:cNvSpPr txBox="1"/>
          <p:nvPr/>
        </p:nvSpPr>
        <p:spPr>
          <a:xfrm>
            <a:off x="10351606" y="2657480"/>
            <a:ext cx="1724438" cy="120032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/>
              <a:t>AUSGABE</a:t>
            </a:r>
          </a:p>
          <a:p>
            <a:r>
              <a:rPr lang="de-DE" sz="1400" dirty="0"/>
              <a:t>@[1, 2, 3, 4, 5, 6, 7]</a:t>
            </a:r>
          </a:p>
          <a:p>
            <a:r>
              <a:rPr lang="de-DE" sz="1400" dirty="0"/>
              <a:t>@[1, 2, 3, 4, 4]</a:t>
            </a:r>
          </a:p>
          <a:p>
            <a:r>
              <a:rPr lang="de-DE" sz="1400" dirty="0"/>
              <a:t>@[1, 2, 3, 4, 4]</a:t>
            </a:r>
          </a:p>
          <a:p>
            <a:r>
              <a:rPr lang="de-DE" sz="1400" dirty="0"/>
              <a:t>@[2, 4, 6, 8, 8]</a:t>
            </a:r>
          </a:p>
        </p:txBody>
      </p:sp>
      <p:sp>
        <p:nvSpPr>
          <p:cNvPr id="29" name="Scrollen: vertikal 28">
            <a:extLst>
              <a:ext uri="{FF2B5EF4-FFF2-40B4-BE49-F238E27FC236}">
                <a16:creationId xmlns:a16="http://schemas.microsoft.com/office/drawing/2014/main" id="{922C5105-5D60-8552-F772-ACDF2FA79419}"/>
              </a:ext>
            </a:extLst>
          </p:cNvPr>
          <p:cNvSpPr/>
          <p:nvPr/>
        </p:nvSpPr>
        <p:spPr>
          <a:xfrm>
            <a:off x="3672509" y="4640261"/>
            <a:ext cx="2423491" cy="557241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var a =@[“Hello“, “Nim“]</a:t>
            </a:r>
          </a:p>
        </p:txBody>
      </p:sp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87E4C7BD-F93B-0A95-7529-0FB9A2CE897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80107" y="2657480"/>
            <a:ext cx="3926476" cy="3066664"/>
          </a:xfrm>
        </p:spPr>
      </p:pic>
    </p:spTree>
    <p:extLst>
      <p:ext uri="{BB962C8B-B14F-4D97-AF65-F5344CB8AC3E}">
        <p14:creationId xmlns:p14="http://schemas.microsoft.com/office/powerpoint/2010/main" val="321985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99C2B0-C30A-185A-A625-D9578B1A3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ADVANCED DATATYPES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D59CF89-DA07-1029-A6A9-1CACC0086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103" y="2547278"/>
            <a:ext cx="2882475" cy="388677"/>
          </a:xfrm>
        </p:spPr>
        <p:txBody>
          <a:bodyPr/>
          <a:lstStyle/>
          <a:p>
            <a:r>
              <a:rPr lang="de-DE" dirty="0"/>
              <a:t>TUPLES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A45A20C-EBA9-75C8-C257-9E505956425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90052" y="2981675"/>
            <a:ext cx="2374635" cy="1537494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pPr>
              <a:spcBef>
                <a:spcPts val="600"/>
              </a:spcBef>
            </a:pPr>
            <a:r>
              <a:rPr lang="de-DE" sz="1600" dirty="0"/>
              <a:t>AUSGABE</a:t>
            </a:r>
          </a:p>
          <a:p>
            <a:pPr>
              <a:spcBef>
                <a:spcPts val="600"/>
              </a:spcBef>
            </a:pPr>
            <a:r>
              <a:rPr lang="de-DE" dirty="0"/>
              <a:t>(“Nim“, 2.0)</a:t>
            </a:r>
          </a:p>
          <a:p>
            <a:pPr>
              <a:spcBef>
                <a:spcPts val="600"/>
              </a:spcBef>
            </a:pPr>
            <a:r>
              <a:rPr lang="de-DE" dirty="0"/>
              <a:t>Nim</a:t>
            </a:r>
          </a:p>
          <a:p>
            <a:pPr>
              <a:spcBef>
                <a:spcPts val="600"/>
              </a:spcBef>
            </a:pPr>
            <a:r>
              <a:rPr lang="de-DE" dirty="0"/>
              <a:t>(name: “Daniel“, age: 19)</a:t>
            </a:r>
          </a:p>
          <a:p>
            <a:pPr>
              <a:spcBef>
                <a:spcPts val="600"/>
              </a:spcBef>
            </a:pPr>
            <a:r>
              <a:rPr lang="de-DE" dirty="0"/>
              <a:t>Daniel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94992927-B275-B830-81A9-4A149577F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" dirty="0"/>
              <a:t>ADVANCED DATATYPES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9281576F-A15E-97E4-820A-552C63273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n-US" smtClean="0"/>
              <a:t>18</a:t>
            </a:fld>
            <a:endParaRPr lang="en-US" dirty="0"/>
          </a:p>
        </p:txBody>
      </p:sp>
      <p:pic>
        <p:nvPicPr>
          <p:cNvPr id="18" name="Inhaltsplatzhalter 17">
            <a:extLst>
              <a:ext uri="{FF2B5EF4-FFF2-40B4-BE49-F238E27FC236}">
                <a16:creationId xmlns:a16="http://schemas.microsoft.com/office/drawing/2014/main" id="{B054EE3A-6C33-3980-DD9B-978BC8CA82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678" y="2981675"/>
            <a:ext cx="5652398" cy="2559390"/>
          </a:xfrm>
        </p:spPr>
      </p:pic>
      <p:sp>
        <p:nvSpPr>
          <p:cNvPr id="19" name="Scrollen: vertikal 18">
            <a:extLst>
              <a:ext uri="{FF2B5EF4-FFF2-40B4-BE49-F238E27FC236}">
                <a16:creationId xmlns:a16="http://schemas.microsoft.com/office/drawing/2014/main" id="{9B15367B-42CE-E8C1-B45E-3331214B7E82}"/>
              </a:ext>
            </a:extLst>
          </p:cNvPr>
          <p:cNvSpPr/>
          <p:nvPr/>
        </p:nvSpPr>
        <p:spPr>
          <a:xfrm>
            <a:off x="5779604" y="5094798"/>
            <a:ext cx="1923221" cy="491987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var a = (“Nim“, 2.0)</a:t>
            </a:r>
          </a:p>
        </p:txBody>
      </p:sp>
    </p:spTree>
    <p:extLst>
      <p:ext uri="{BB962C8B-B14F-4D97-AF65-F5344CB8AC3E}">
        <p14:creationId xmlns:p14="http://schemas.microsoft.com/office/powerpoint/2010/main" val="2527044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932C86-F1B3-E942-EBAD-00AC484BA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ADVANCED DATATYPES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D223FA6-905C-CFAA-D72C-9ABE2D62A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104" y="2577628"/>
            <a:ext cx="2882475" cy="398616"/>
          </a:xfrm>
        </p:spPr>
        <p:txBody>
          <a:bodyPr/>
          <a:lstStyle/>
          <a:p>
            <a:r>
              <a:rPr lang="de-DE" dirty="0"/>
              <a:t>ENUMS</a:t>
            </a:r>
          </a:p>
        </p:txBody>
      </p:sp>
      <p:pic>
        <p:nvPicPr>
          <p:cNvPr id="14" name="Inhaltsplatzhalter 13">
            <a:extLst>
              <a:ext uri="{FF2B5EF4-FFF2-40B4-BE49-F238E27FC236}">
                <a16:creationId xmlns:a16="http://schemas.microsoft.com/office/drawing/2014/main" id="{491B88B7-241F-DE87-6CB3-1140220343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587" y="3051056"/>
            <a:ext cx="3548073" cy="2417124"/>
          </a:xfrm>
        </p:spPr>
      </p:pic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A49B8F2-8189-7479-38C6-DE407EC3455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95021" y="3051056"/>
            <a:ext cx="1629201" cy="1194594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pPr>
              <a:spcBef>
                <a:spcPts val="600"/>
              </a:spcBef>
            </a:pPr>
            <a:r>
              <a:rPr lang="de-DE" sz="1600" dirty="0"/>
              <a:t>AUSGABE</a:t>
            </a:r>
          </a:p>
          <a:p>
            <a:pPr>
              <a:spcBef>
                <a:spcPts val="600"/>
              </a:spcBef>
            </a:pPr>
            <a:r>
              <a:rPr lang="de-DE" dirty="0"/>
              <a:t>Color</a:t>
            </a:r>
          </a:p>
          <a:p>
            <a:pPr>
              <a:spcBef>
                <a:spcPts val="600"/>
              </a:spcBef>
            </a:pPr>
            <a:r>
              <a:rPr lang="de-DE" dirty="0"/>
              <a:t>RED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A7DA3533-168C-FC13-5993-5FAF32037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" dirty="0"/>
              <a:t>ADVANCED DATATYPES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7DA6300F-911A-0A0D-F31C-6EFEA981C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n-US" smtClean="0"/>
              <a:t>19</a:t>
            </a:fld>
            <a:endParaRPr lang="en-US" dirty="0"/>
          </a:p>
        </p:txBody>
      </p:sp>
      <p:sp>
        <p:nvSpPr>
          <p:cNvPr id="15" name="Scrollen: vertikal 14">
            <a:extLst>
              <a:ext uri="{FF2B5EF4-FFF2-40B4-BE49-F238E27FC236}">
                <a16:creationId xmlns:a16="http://schemas.microsoft.com/office/drawing/2014/main" id="{8594CD4E-B66C-8F51-BEB6-9739EE341F89}"/>
              </a:ext>
            </a:extLst>
          </p:cNvPr>
          <p:cNvSpPr/>
          <p:nvPr/>
        </p:nvSpPr>
        <p:spPr>
          <a:xfrm>
            <a:off x="4179403" y="2787926"/>
            <a:ext cx="2922105" cy="860427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var textColor: Color = Color.RED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</a:rPr>
              <a:t>oder</a:t>
            </a:r>
          </a:p>
          <a:p>
            <a:pPr algn="ctr"/>
            <a:r>
              <a:rPr lang="de-DE" sz="1400" dirty="0">
                <a:solidFill>
                  <a:schemeClr val="tx1"/>
                </a:solidFill>
              </a:rPr>
              <a:t>var textColor = RED</a:t>
            </a:r>
          </a:p>
        </p:txBody>
      </p:sp>
    </p:spTree>
    <p:extLst>
      <p:ext uri="{BB962C8B-B14F-4D97-AF65-F5344CB8AC3E}">
        <p14:creationId xmlns:p14="http://schemas.microsoft.com/office/powerpoint/2010/main" val="696584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44EFD-0F27-999C-6BC8-41B578423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0F94C4-9574-A19F-1904-1F64D593C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496" y="1611676"/>
            <a:ext cx="3071431" cy="1449864"/>
          </a:xfrm>
        </p:spPr>
        <p:txBody>
          <a:bodyPr rtlCol="0">
            <a:normAutofit/>
          </a:bodyPr>
          <a:lstStyle/>
          <a:p>
            <a:pPr rtl="0"/>
            <a:r>
              <a:rPr lang="de-DE" sz="4000" b="1" dirty="0"/>
              <a:t>Agenda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937DF64-171D-5475-5688-F746391047E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8346148" y="6356349"/>
            <a:ext cx="3243942" cy="365125"/>
          </a:xfrm>
        </p:spPr>
        <p:txBody>
          <a:bodyPr rtlCol="0"/>
          <a:lstStyle/>
          <a:p>
            <a:pPr rtl="0"/>
            <a:r>
              <a:rPr lang="de-DE" dirty="0"/>
              <a:t>Programmiersprache Nim</a:t>
            </a:r>
          </a:p>
        </p:txBody>
      </p: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3EB2D2D1-2821-D041-4FC8-299B0F8BCC21}"/>
              </a:ext>
            </a:extLst>
          </p:cNvPr>
          <p:cNvGrpSpPr/>
          <p:nvPr/>
        </p:nvGrpSpPr>
        <p:grpSpPr>
          <a:xfrm>
            <a:off x="6764080" y="787571"/>
            <a:ext cx="3164136" cy="5751340"/>
            <a:chOff x="4710524" y="878367"/>
            <a:chExt cx="3164136" cy="5751340"/>
          </a:xfrm>
        </p:grpSpPr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F3C1E4BB-9982-A326-D4A5-097591E8FB6C}"/>
                </a:ext>
              </a:extLst>
            </p:cNvPr>
            <p:cNvSpPr txBox="1"/>
            <p:nvPr/>
          </p:nvSpPr>
          <p:spPr>
            <a:xfrm>
              <a:off x="4710524" y="878367"/>
              <a:ext cx="19431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00050" indent="-400050">
                <a:buFont typeface="+mj-lt"/>
                <a:buAutoNum type="romanUcPeriod"/>
              </a:pPr>
              <a:r>
                <a:rPr lang="de-DE" dirty="0"/>
                <a:t>EINFÜHRUNG</a:t>
              </a: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EC73878B-E646-EC2D-8C4D-50AD04B9320C}"/>
                </a:ext>
              </a:extLst>
            </p:cNvPr>
            <p:cNvSpPr txBox="1"/>
            <p:nvPr/>
          </p:nvSpPr>
          <p:spPr>
            <a:xfrm>
              <a:off x="4710524" y="4875381"/>
              <a:ext cx="1769780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00050" indent="-400050">
                <a:buFont typeface="+mj-lt"/>
                <a:buAutoNum type="romanUcPeriod" startAt="9"/>
              </a:pPr>
              <a:r>
                <a:rPr lang="de-DE" dirty="0"/>
                <a:t>GENERICS</a:t>
              </a:r>
            </a:p>
            <a:p>
              <a:pPr marL="400050" indent="-400050">
                <a:buFont typeface="+mj-lt"/>
                <a:buAutoNum type="romanUcPeriod" startAt="9"/>
              </a:pPr>
              <a:endParaRPr lang="de-DE" dirty="0"/>
            </a:p>
            <a:p>
              <a:pPr marL="400050" indent="-400050">
                <a:buFont typeface="+mj-lt"/>
                <a:buAutoNum type="romanUcPeriod" startAt="9"/>
              </a:pPr>
              <a:r>
                <a:rPr lang="de-DE" dirty="0"/>
                <a:t>TEMPLATES</a:t>
              </a:r>
            </a:p>
            <a:p>
              <a:pPr marL="400050" indent="-400050">
                <a:buFont typeface="+mj-lt"/>
                <a:buAutoNum type="romanUcPeriod" startAt="9"/>
              </a:pPr>
              <a:endParaRPr lang="de-DE" dirty="0"/>
            </a:p>
            <a:p>
              <a:pPr marL="400050" indent="-400050">
                <a:buFont typeface="+mj-lt"/>
                <a:buAutoNum type="romanUcPeriod" startAt="9"/>
              </a:pPr>
              <a:r>
                <a:rPr lang="de-DE" dirty="0"/>
                <a:t>MACRO</a:t>
              </a:r>
            </a:p>
            <a:p>
              <a:pPr marL="400050" indent="-400050">
                <a:buFont typeface="+mj-lt"/>
                <a:buAutoNum type="romanUcPeriod" startAt="9"/>
              </a:pPr>
              <a:endParaRPr lang="de-DE" dirty="0"/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A35BFF53-9681-5E15-B6DA-E87A6D51EAAF}"/>
                </a:ext>
              </a:extLst>
            </p:cNvPr>
            <p:cNvSpPr txBox="1"/>
            <p:nvPr/>
          </p:nvSpPr>
          <p:spPr>
            <a:xfrm>
              <a:off x="4710524" y="1355336"/>
              <a:ext cx="31641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00050" indent="-400050">
                <a:buFont typeface="+mj-lt"/>
                <a:buAutoNum type="romanUcPeriod" startAt="2"/>
              </a:pPr>
              <a:r>
                <a:rPr lang="de-DE" dirty="0"/>
                <a:t>VARIABLENDEKLARATION</a:t>
              </a: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EC67F59E-4BDD-41E9-4CAF-884D5D203739}"/>
                </a:ext>
              </a:extLst>
            </p:cNvPr>
            <p:cNvSpPr txBox="1"/>
            <p:nvPr/>
          </p:nvSpPr>
          <p:spPr>
            <a:xfrm>
              <a:off x="4710524" y="1832305"/>
              <a:ext cx="2079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00050" indent="-400050">
                <a:buFont typeface="+mj-lt"/>
                <a:buAutoNum type="romanUcPeriod" startAt="3"/>
              </a:pPr>
              <a:r>
                <a:rPr lang="de-DE" dirty="0"/>
                <a:t>BEDINGUNGEN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474092D0-09AD-5D1F-BACE-DCBFE678D50A}"/>
                </a:ext>
              </a:extLst>
            </p:cNvPr>
            <p:cNvSpPr txBox="1"/>
            <p:nvPr/>
          </p:nvSpPr>
          <p:spPr>
            <a:xfrm>
              <a:off x="4710524" y="2320879"/>
              <a:ext cx="16995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00050" indent="-400050">
                <a:buFont typeface="+mj-lt"/>
                <a:buAutoNum type="romanUcPeriod" startAt="4"/>
              </a:pPr>
              <a:r>
                <a:rPr lang="de-DE" dirty="0"/>
                <a:t>SCHLEIFEN</a:t>
              </a:r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6F4F7897-A329-F7F4-7ADD-754C6CB6B6EF}"/>
                </a:ext>
              </a:extLst>
            </p:cNvPr>
            <p:cNvSpPr txBox="1"/>
            <p:nvPr/>
          </p:nvSpPr>
          <p:spPr>
            <a:xfrm>
              <a:off x="4710524" y="2797849"/>
              <a:ext cx="1910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00050" indent="-400050">
                <a:buFont typeface="+mj-lt"/>
                <a:buAutoNum type="romanUcPeriod" startAt="5"/>
              </a:pPr>
              <a:r>
                <a:rPr lang="de-DE" dirty="0"/>
                <a:t>DATENTYPEN</a:t>
              </a: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4E1AD326-73DC-8270-E12F-328F8E5F5CAB}"/>
                </a:ext>
              </a:extLst>
            </p:cNvPr>
            <p:cNvSpPr txBox="1"/>
            <p:nvPr/>
          </p:nvSpPr>
          <p:spPr>
            <a:xfrm>
              <a:off x="4710524" y="3321488"/>
              <a:ext cx="19442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00050" indent="-400050">
                <a:buFont typeface="+mj-lt"/>
                <a:buAutoNum type="romanUcPeriod" startAt="6"/>
              </a:pPr>
              <a:r>
                <a:rPr lang="de-DE" dirty="0"/>
                <a:t>PROZEDUREN</a:t>
              </a: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8864D5BD-9995-E39A-7094-202516D1BFCD}"/>
                </a:ext>
              </a:extLst>
            </p:cNvPr>
            <p:cNvSpPr txBox="1"/>
            <p:nvPr/>
          </p:nvSpPr>
          <p:spPr>
            <a:xfrm>
              <a:off x="4710524" y="3798457"/>
              <a:ext cx="1025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00050" indent="-400050">
                <a:buFont typeface="+mj-lt"/>
                <a:buAutoNum type="romanUcPeriod" startAt="7"/>
              </a:pPr>
              <a:r>
                <a:rPr lang="de-DE" dirty="0"/>
                <a:t>OOP</a:t>
              </a:r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C07F698C-1000-55BC-D9A0-85A196FBD1FE}"/>
                </a:ext>
              </a:extLst>
            </p:cNvPr>
            <p:cNvSpPr txBox="1"/>
            <p:nvPr/>
          </p:nvSpPr>
          <p:spPr>
            <a:xfrm>
              <a:off x="4710524" y="4336919"/>
              <a:ext cx="1902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00050" indent="-400050">
                <a:buFont typeface="+mj-lt"/>
                <a:buAutoNum type="romanUcPeriod" startAt="8"/>
              </a:pPr>
              <a:r>
                <a:rPr lang="de-DE" dirty="0"/>
                <a:t> EXCEPTIONS</a:t>
              </a:r>
            </a:p>
          </p:txBody>
        </p:sp>
      </p:grp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21A5CD9-3BE9-7790-87A9-66557513FAF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6608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A7069-5E5B-1416-AA0A-9757D2B0B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DA9A8C-4922-CFAC-69CD-CD0DFC100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69243" y="-143493"/>
            <a:ext cx="8421688" cy="1325563"/>
          </a:xfrm>
        </p:spPr>
        <p:txBody>
          <a:bodyPr rtlCol="0"/>
          <a:lstStyle/>
          <a:p>
            <a:pPr rtl="0"/>
            <a:r>
              <a:rPr lang="de-DE" dirty="0"/>
              <a:t>Prozeduren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05F8BBC5-8112-5542-BDF7-8C8897F97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97370" y="983137"/>
            <a:ext cx="10037430" cy="1553393"/>
          </a:xfrm>
          <a:ln>
            <a:solidFill>
              <a:schemeClr val="accent1"/>
            </a:solidFill>
          </a:ln>
        </p:spPr>
        <p:txBody>
          <a:bodyPr rtlCol="0"/>
          <a:lstStyle/>
          <a:p>
            <a:pPr algn="l" rtl="0"/>
            <a:r>
              <a:rPr lang="de-DE" sz="1800" b="1" dirty="0"/>
              <a:t>Syntax</a:t>
            </a:r>
            <a:r>
              <a:rPr lang="de-DE" sz="1800" dirty="0"/>
              <a:t>:     </a:t>
            </a:r>
          </a:p>
          <a:p>
            <a:pPr algn="l" rtl="0"/>
            <a:r>
              <a:rPr lang="de-DE" sz="1800" dirty="0">
                <a:solidFill>
                  <a:srgbClr val="FF0000"/>
                </a:solidFill>
              </a:rPr>
              <a:t>proc</a:t>
            </a:r>
            <a:r>
              <a:rPr lang="de-DE" sz="1800" dirty="0"/>
              <a:t> &lt;name&gt;(&lt;param1&gt;:&lt;typ1&gt;, &lt;param2&gt;:&lt;typ2&gt;, …): &lt;</a:t>
            </a:r>
            <a:r>
              <a:rPr lang="de-DE" sz="1800" dirty="0" err="1"/>
              <a:t>returnTyp</a:t>
            </a:r>
            <a:r>
              <a:rPr lang="de-DE" sz="1800" dirty="0"/>
              <a:t>&gt; = </a:t>
            </a:r>
          </a:p>
          <a:p>
            <a:pPr algn="l" rtl="0"/>
            <a:r>
              <a:rPr lang="de-DE" sz="1800" dirty="0"/>
              <a:t>    &lt;</a:t>
            </a:r>
            <a:r>
              <a:rPr lang="de-DE" sz="1800" dirty="0" err="1"/>
              <a:t>prozedur_block</a:t>
            </a:r>
            <a:r>
              <a:rPr lang="de-DE" sz="1800" dirty="0"/>
              <a:t>&gt;</a:t>
            </a:r>
            <a:endParaRPr lang="de-DE" sz="1600" dirty="0">
              <a:latin typeface="+mn-lt"/>
            </a:endParaRPr>
          </a:p>
        </p:txBody>
      </p:sp>
      <p:sp>
        <p:nvSpPr>
          <p:cNvPr id="33" name="Textplatzhalter 32">
            <a:extLst>
              <a:ext uri="{FF2B5EF4-FFF2-40B4-BE49-F238E27FC236}">
                <a16:creationId xmlns:a16="http://schemas.microsoft.com/office/drawing/2014/main" id="{BBBD0FCB-162C-C690-F2C6-7D13AD9AC115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378213" y="2914704"/>
            <a:ext cx="5569645" cy="2851067"/>
          </a:xfrm>
          <a:ln>
            <a:solidFill>
              <a:schemeClr val="accent1"/>
            </a:solidFill>
          </a:ln>
        </p:spPr>
        <p:txBody>
          <a:bodyPr rtlCol="0"/>
          <a:lstStyle/>
          <a:p>
            <a:pPr algn="l" rtl="0"/>
            <a:r>
              <a:rPr lang="de-DE" sz="1600" b="1" dirty="0"/>
              <a:t>Void–Prozeduren:</a:t>
            </a:r>
          </a:p>
          <a:p>
            <a:pPr algn="l" rtl="0"/>
            <a:r>
              <a:rPr lang="de-DE" sz="1600" dirty="0">
                <a:solidFill>
                  <a:srgbClr val="FF0000"/>
                </a:solidFill>
              </a:rPr>
              <a:t>proc</a:t>
            </a:r>
            <a:r>
              <a:rPr lang="de-DE" sz="1600" dirty="0"/>
              <a:t> </a:t>
            </a:r>
            <a:r>
              <a:rPr lang="de-DE" sz="1600" dirty="0" err="1"/>
              <a:t>echoModulBewertung</a:t>
            </a:r>
            <a:r>
              <a:rPr lang="de-DE" sz="1600" dirty="0"/>
              <a:t>(</a:t>
            </a:r>
            <a:r>
              <a:rPr lang="de-DE" sz="1600" dirty="0" err="1">
                <a:solidFill>
                  <a:schemeClr val="accent1">
                    <a:lumMod val="50000"/>
                  </a:schemeClr>
                </a:solidFill>
              </a:rPr>
              <a:t>modul</a:t>
            </a:r>
            <a:r>
              <a:rPr lang="de-DE" sz="1600" dirty="0"/>
              <a:t>: </a:t>
            </a:r>
            <a:r>
              <a:rPr lang="de-DE" sz="1600" dirty="0" err="1"/>
              <a:t>string</a:t>
            </a:r>
            <a:r>
              <a:rPr lang="de-DE" sz="1600" dirty="0"/>
              <a:t>) =</a:t>
            </a:r>
          </a:p>
          <a:p>
            <a:pPr algn="l" rtl="0"/>
            <a:r>
              <a:rPr lang="de-DE" sz="1600" dirty="0"/>
              <a:t>  case </a:t>
            </a:r>
            <a:r>
              <a:rPr lang="de-DE" sz="1600" dirty="0" err="1">
                <a:solidFill>
                  <a:schemeClr val="accent1">
                    <a:lumMod val="50000"/>
                  </a:schemeClr>
                </a:solidFill>
              </a:rPr>
              <a:t>modul</a:t>
            </a:r>
            <a:endParaRPr lang="de-DE" sz="1600" dirty="0">
              <a:solidFill>
                <a:schemeClr val="accent1">
                  <a:lumMod val="50000"/>
                </a:schemeClr>
              </a:solidFill>
            </a:endParaRPr>
          </a:p>
          <a:p>
            <a:pPr algn="l" rtl="0"/>
            <a:r>
              <a:rPr lang="de-DE" sz="1600" dirty="0"/>
              <a:t>    </a:t>
            </a:r>
            <a:r>
              <a:rPr lang="de-DE" sz="1600" dirty="0" err="1"/>
              <a:t>of</a:t>
            </a:r>
            <a:r>
              <a:rPr lang="de-DE" sz="1600" dirty="0"/>
              <a:t> “pr3“, “Pr3“, “PR3“:</a:t>
            </a:r>
          </a:p>
          <a:p>
            <a:pPr algn="l" rtl="0"/>
            <a:r>
              <a:rPr lang="de-DE" sz="1600" dirty="0"/>
              <a:t>       echo </a:t>
            </a:r>
            <a:r>
              <a:rPr lang="de-DE" sz="1600" dirty="0" err="1">
                <a:solidFill>
                  <a:schemeClr val="accent1">
                    <a:lumMod val="50000"/>
                  </a:schemeClr>
                </a:solidFill>
              </a:rPr>
              <a:t>modul</a:t>
            </a:r>
            <a:r>
              <a:rPr lang="de-DE" sz="1600" dirty="0"/>
              <a:t>, “ist cool!“</a:t>
            </a:r>
          </a:p>
          <a:p>
            <a:pPr algn="l" rtl="0"/>
            <a:r>
              <a:rPr lang="de-DE" sz="1600" dirty="0"/>
              <a:t>    </a:t>
            </a:r>
            <a:r>
              <a:rPr lang="de-DE" sz="1600" dirty="0" err="1"/>
              <a:t>else</a:t>
            </a:r>
            <a:r>
              <a:rPr lang="de-DE" sz="1600" dirty="0"/>
              <a:t>:</a:t>
            </a:r>
          </a:p>
          <a:p>
            <a:pPr algn="l" rtl="0"/>
            <a:r>
              <a:rPr lang="de-DE" sz="1600" dirty="0"/>
              <a:t>       echo </a:t>
            </a:r>
            <a:r>
              <a:rPr lang="de-DE" sz="1600" dirty="0" err="1">
                <a:solidFill>
                  <a:schemeClr val="accent1">
                    <a:lumMod val="50000"/>
                  </a:schemeClr>
                </a:solidFill>
              </a:rPr>
              <a:t>modul</a:t>
            </a:r>
            <a:r>
              <a:rPr lang="de-DE" sz="1600" dirty="0"/>
              <a:t>, “ist ganz in Ordnung.“</a:t>
            </a:r>
          </a:p>
        </p:txBody>
      </p:sp>
      <p:sp>
        <p:nvSpPr>
          <p:cNvPr id="34" name="Textplatzhalter 33">
            <a:extLst>
              <a:ext uri="{FF2B5EF4-FFF2-40B4-BE49-F238E27FC236}">
                <a16:creationId xmlns:a16="http://schemas.microsoft.com/office/drawing/2014/main" id="{29C956DC-05D4-F498-E556-E124053B050A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1485900" y="2914705"/>
            <a:ext cx="4679255" cy="2851067"/>
          </a:xfrm>
          <a:ln>
            <a:solidFill>
              <a:schemeClr val="accent1"/>
            </a:solidFill>
          </a:ln>
        </p:spPr>
        <p:txBody>
          <a:bodyPr rtlCol="0"/>
          <a:lstStyle/>
          <a:p>
            <a:pPr algn="l" rtl="0"/>
            <a:endParaRPr lang="de-DE" sz="1600" dirty="0">
              <a:solidFill>
                <a:srgbClr val="FF0000"/>
              </a:solidFill>
            </a:endParaRPr>
          </a:p>
          <a:p>
            <a:pPr algn="l" rtl="0"/>
            <a:r>
              <a:rPr lang="de-DE" sz="1600" dirty="0">
                <a:solidFill>
                  <a:schemeClr val="tx1"/>
                </a:solidFill>
              </a:rPr>
              <a:t>Beispiel:</a:t>
            </a:r>
          </a:p>
          <a:p>
            <a:pPr algn="l" rtl="0"/>
            <a:r>
              <a:rPr lang="de-DE" sz="1600" dirty="0">
                <a:solidFill>
                  <a:srgbClr val="FF0000"/>
                </a:solidFill>
              </a:rPr>
              <a:t>proc</a:t>
            </a:r>
            <a:r>
              <a:rPr lang="de-DE" sz="1600" dirty="0"/>
              <a:t> </a:t>
            </a:r>
            <a:r>
              <a:rPr lang="de-DE" sz="1600" dirty="0" err="1"/>
              <a:t>findeMax</a:t>
            </a:r>
            <a:r>
              <a:rPr lang="de-DE" sz="1600" dirty="0"/>
              <a:t>(x: int, </a:t>
            </a:r>
            <a:r>
              <a:rPr lang="de-DE" sz="1600" dirty="0" err="1"/>
              <a:t>y</a:t>
            </a:r>
            <a:r>
              <a:rPr lang="de-DE" sz="1600" dirty="0"/>
              <a:t>: int): int =</a:t>
            </a:r>
          </a:p>
          <a:p>
            <a:pPr algn="l" rtl="0"/>
            <a:r>
              <a:rPr lang="de-DE" sz="1600" dirty="0"/>
              <a:t>   if x &gt; </a:t>
            </a:r>
            <a:r>
              <a:rPr lang="de-DE" sz="1600" dirty="0" err="1"/>
              <a:t>y</a:t>
            </a:r>
            <a:r>
              <a:rPr lang="de-DE" sz="1600" dirty="0"/>
              <a:t>:</a:t>
            </a:r>
          </a:p>
          <a:p>
            <a:pPr algn="l" rtl="0"/>
            <a:r>
              <a:rPr lang="de-DE" sz="1600" dirty="0"/>
              <a:t>      return x</a:t>
            </a:r>
          </a:p>
          <a:p>
            <a:pPr algn="l" rtl="0"/>
            <a:r>
              <a:rPr lang="de-DE" sz="1600" dirty="0"/>
              <a:t>   </a:t>
            </a:r>
            <a:r>
              <a:rPr lang="de-DE" sz="1600" dirty="0" err="1"/>
              <a:t>else</a:t>
            </a:r>
            <a:r>
              <a:rPr lang="de-DE" sz="1600" dirty="0"/>
              <a:t>: </a:t>
            </a:r>
          </a:p>
          <a:p>
            <a:pPr algn="l" rtl="0"/>
            <a:r>
              <a:rPr lang="de-DE" sz="1600" dirty="0"/>
              <a:t>       return </a:t>
            </a:r>
            <a:r>
              <a:rPr lang="de-DE" sz="1600" dirty="0" err="1"/>
              <a:t>y</a:t>
            </a:r>
            <a:endParaRPr lang="de-DE" sz="1600" dirty="0"/>
          </a:p>
          <a:p>
            <a:pPr algn="l" rtl="0"/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#in der Prozedur</a:t>
            </a:r>
          </a:p>
          <a:p>
            <a:pPr algn="l" rtl="0"/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#außerhalb der Prozedur</a:t>
            </a:r>
          </a:p>
          <a:p>
            <a:pPr algn="l" rtl="0"/>
            <a:r>
              <a:rPr lang="de-DE" sz="1600" dirty="0"/>
              <a:t>             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5F8F7DA-E2F5-2581-1E6A-0CAF3ECC7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33058" y="6370814"/>
            <a:ext cx="4114800" cy="365125"/>
          </a:xfrm>
        </p:spPr>
        <p:txBody>
          <a:bodyPr rtlCol="0"/>
          <a:lstStyle/>
          <a:p>
            <a:pPr rtl="0"/>
            <a:r>
              <a:rPr lang="de-DE" dirty="0"/>
              <a:t>Prozeduren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594F44B-30B8-3462-D94C-13A3D479C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7458" y="6370815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0729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81068D-C744-5096-4FBB-DE265FD7CC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A27CB-CF01-BED9-5C27-F11282C4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14185" y="-113712"/>
            <a:ext cx="8421688" cy="1325563"/>
          </a:xfrm>
        </p:spPr>
        <p:txBody>
          <a:bodyPr rtlCol="0"/>
          <a:lstStyle/>
          <a:p>
            <a:pPr rtl="0"/>
            <a:r>
              <a:rPr lang="de-DE" dirty="0"/>
              <a:t>Prozeduren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CE02AF6F-58D4-2507-B5A6-A08B3775E3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3210" y="1202365"/>
            <a:ext cx="5088541" cy="35458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z="1800" noProof="1">
                <a:solidFill>
                  <a:srgbClr val="FF0000"/>
                </a:solidFill>
              </a:rPr>
              <a:t>Veränderlichkeit von Parametern: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noProof="1">
                <a:solidFill>
                  <a:schemeClr val="tx1"/>
                </a:solidFill>
              </a:rPr>
              <a:t>Normalerweise können Parameter innerhalb einer Prozedur nicht verändert werden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FCAA4B-1674-8547-520B-CA1122C37D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25186" y="1420132"/>
            <a:ext cx="6096000" cy="3276588"/>
          </a:xfrm>
        </p:spPr>
        <p:txBody>
          <a:bodyPr rtlCol="0">
            <a:normAutofit/>
          </a:bodyPr>
          <a:lstStyle/>
          <a:p>
            <a:pPr marL="285750" indent="-285750" rtl="0">
              <a:buFont typeface="Wingdings" pitchFamily="2" charset="2"/>
              <a:buChar char="è"/>
            </a:pPr>
            <a:r>
              <a:rPr lang="de-DE" sz="1800" b="1" dirty="0"/>
              <a:t>Wenn eine Änderung erforderlich ist, muss eine neue Variable mit `</a:t>
            </a:r>
            <a:r>
              <a:rPr lang="de-DE" sz="1800" b="1" dirty="0" err="1"/>
              <a:t>var</a:t>
            </a:r>
            <a:r>
              <a:rPr lang="de-DE" sz="1800" b="1" dirty="0"/>
              <a:t>` im Prozedurkörper deklariert werden</a:t>
            </a:r>
          </a:p>
          <a:p>
            <a:pPr rtl="0"/>
            <a:r>
              <a:rPr lang="de-DE" sz="1800" b="1" dirty="0"/>
              <a:t>Beispiel: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BF96FA5D-8D04-AA2F-40F6-584B2947B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24799" y="6356350"/>
            <a:ext cx="4114800" cy="365125"/>
          </a:xfrm>
        </p:spPr>
        <p:txBody>
          <a:bodyPr rtlCol="0"/>
          <a:lstStyle/>
          <a:p>
            <a:pPr rtl="0"/>
            <a:r>
              <a:rPr lang="de-DE" dirty="0"/>
              <a:t>Prozeduren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82923AE-3DD7-3C01-818F-9E52B00F0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21</a:t>
            </a:fld>
            <a:endParaRPr lang="de-DE" dirty="0"/>
          </a:p>
        </p:txBody>
      </p:sp>
      <p:pic>
        <p:nvPicPr>
          <p:cNvPr id="6" name="Grafik 5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28C7CE17-3671-0496-A12F-89E040746E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659" y="2589430"/>
            <a:ext cx="4317616" cy="233014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AFF44F8-07EE-FF2D-263D-08DA3736F61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659" y="5963852"/>
            <a:ext cx="4775645" cy="302256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1A489752-3151-7B93-D2F8-067F2DA277C7}"/>
              </a:ext>
            </a:extLst>
          </p:cNvPr>
          <p:cNvSpPr txBox="1"/>
          <p:nvPr/>
        </p:nvSpPr>
        <p:spPr>
          <a:xfrm>
            <a:off x="829659" y="559237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Fehlermeldung:</a:t>
            </a:r>
          </a:p>
        </p:txBody>
      </p:sp>
      <p:pic>
        <p:nvPicPr>
          <p:cNvPr id="16" name="Grafik 15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08FAACF5-E1E3-8977-5E4D-9280755DA19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186" y="2918073"/>
            <a:ext cx="5490773" cy="235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28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5D99A-B8CB-D165-7B64-164744537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3E9112CB-1BB6-60FF-3C3E-186332AF8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27200" y="-323166"/>
            <a:ext cx="10515600" cy="1325563"/>
          </a:xfrm>
        </p:spPr>
        <p:txBody>
          <a:bodyPr rtlCol="0" anchor="ctr">
            <a:normAutofit/>
          </a:bodyPr>
          <a:lstStyle/>
          <a:p>
            <a:pPr rtl="0"/>
            <a:r>
              <a:rPr lang="de-DE" dirty="0"/>
              <a:t>Prozeduren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501A484-CC82-B3D2-F65C-C23685A8E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24800" y="6356350"/>
            <a:ext cx="4114800" cy="365125"/>
          </a:xfrm>
        </p:spPr>
        <p:txBody>
          <a:bodyPr rtlCol="0"/>
          <a:lstStyle/>
          <a:p>
            <a:pPr rtl="0"/>
            <a:r>
              <a:rPr lang="de-DE" dirty="0"/>
              <a:t>Prozeduren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8402679-28AC-D8E6-069A-7DE1FC71B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22</a:t>
            </a:fld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D5FBA50-0EB8-8902-978B-234ADF117FFE}"/>
              </a:ext>
            </a:extLst>
          </p:cNvPr>
          <p:cNvSpPr txBox="1"/>
          <p:nvPr/>
        </p:nvSpPr>
        <p:spPr>
          <a:xfrm>
            <a:off x="889000" y="679231"/>
            <a:ext cx="1206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In Nim wird die </a:t>
            </a:r>
            <a:r>
              <a:rPr lang="de-DE" b="1" dirty="0"/>
              <a:t>Uniform </a:t>
            </a:r>
            <a:r>
              <a:rPr lang="de-DE" b="1" dirty="0" err="1"/>
              <a:t>Function</a:t>
            </a:r>
            <a:r>
              <a:rPr lang="de-DE" b="1" dirty="0"/>
              <a:t> Call Syntax (UFCS) </a:t>
            </a:r>
            <a:r>
              <a:rPr lang="de-DE" dirty="0"/>
              <a:t>unterstützt. Diese Syntax erlaubt verschiedene flexible Möglichkeiten Prozeduren aufzurufen.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F792878-BCB7-D0DB-74CD-2B9A459669D0}"/>
              </a:ext>
            </a:extLst>
          </p:cNvPr>
          <p:cNvSpPr txBox="1"/>
          <p:nvPr/>
        </p:nvSpPr>
        <p:spPr>
          <a:xfrm>
            <a:off x="6578600" y="2255252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Standard-Aufruf:</a:t>
            </a:r>
          </a:p>
          <a:p>
            <a:endParaRPr lang="de-DE" dirty="0"/>
          </a:p>
          <a:p>
            <a:r>
              <a:rPr lang="de-DE" dirty="0" err="1"/>
              <a:t>procName</a:t>
            </a:r>
            <a:r>
              <a:rPr lang="de-DE" dirty="0"/>
              <a:t>(arg1, arg2)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E1D0163-A437-492B-C411-FACAC6FDE2F0}"/>
              </a:ext>
            </a:extLst>
          </p:cNvPr>
          <p:cNvSpPr txBox="1"/>
          <p:nvPr/>
        </p:nvSpPr>
        <p:spPr>
          <a:xfrm>
            <a:off x="6578600" y="3529182"/>
            <a:ext cx="57734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UFCS-Stil:</a:t>
            </a:r>
          </a:p>
          <a:p>
            <a:endParaRPr lang="de-DE" dirty="0"/>
          </a:p>
          <a:p>
            <a:r>
              <a:rPr lang="de-DE" dirty="0"/>
              <a:t>1. arg1.procName(arg2)</a:t>
            </a:r>
          </a:p>
          <a:p>
            <a:endParaRPr lang="de-DE" dirty="0"/>
          </a:p>
          <a:p>
            <a:r>
              <a:rPr lang="de-DE" dirty="0"/>
              <a:t>2. </a:t>
            </a:r>
            <a:r>
              <a:rPr lang="de-DE" dirty="0" err="1"/>
              <a:t>procName</a:t>
            </a:r>
            <a:r>
              <a:rPr lang="de-DE" dirty="0"/>
              <a:t> arg1, arg2 (häufig für echo oder </a:t>
            </a:r>
            <a:r>
              <a:rPr lang="de-DE" dirty="0" err="1"/>
              <a:t>len</a:t>
            </a:r>
            <a:r>
              <a:rPr lang="de-DE" dirty="0"/>
              <a:t>)</a:t>
            </a:r>
          </a:p>
          <a:p>
            <a:endParaRPr lang="de-DE" dirty="0"/>
          </a:p>
          <a:p>
            <a:r>
              <a:rPr lang="de-DE" dirty="0"/>
              <a:t>3. arg1.procName arg2, arg3 (weniger verbreitet)</a:t>
            </a:r>
          </a:p>
        </p:txBody>
      </p:sp>
      <p:pic>
        <p:nvPicPr>
          <p:cNvPr id="9" name="Grafik 8" descr="Ein Bild, das Text, Screenshot, Schrift, Software enthält.&#10;&#10;Automatisch generierte Beschreibung">
            <a:extLst>
              <a:ext uri="{FF2B5EF4-FFF2-40B4-BE49-F238E27FC236}">
                <a16:creationId xmlns:a16="http://schemas.microsoft.com/office/drawing/2014/main" id="{DC7010FA-6A0C-2AF3-D577-52F4080955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265" y="2004794"/>
            <a:ext cx="5390156" cy="4064952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DC822785-40CF-9807-1B04-73E6E4FB0B2D}"/>
              </a:ext>
            </a:extLst>
          </p:cNvPr>
          <p:cNvSpPr txBox="1"/>
          <p:nvPr/>
        </p:nvSpPr>
        <p:spPr>
          <a:xfrm>
            <a:off x="301985" y="1474985"/>
            <a:ext cx="2128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Beispiel:</a:t>
            </a:r>
          </a:p>
        </p:txBody>
      </p:sp>
    </p:spTree>
    <p:extLst>
      <p:ext uri="{BB962C8B-B14F-4D97-AF65-F5344CB8AC3E}">
        <p14:creationId xmlns:p14="http://schemas.microsoft.com/office/powerpoint/2010/main" val="1801502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D7801-C7AD-431C-80BD-00DA007B9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944F8A-8B92-9A0A-5324-F61EC5F98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396" y="0"/>
            <a:ext cx="8421688" cy="1325563"/>
          </a:xfrm>
        </p:spPr>
        <p:txBody>
          <a:bodyPr rtlCol="0"/>
          <a:lstStyle/>
          <a:p>
            <a:pPr rtl="0"/>
            <a:r>
              <a:rPr lang="de-DE" dirty="0"/>
              <a:t>Prozeduren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ED48ADC-56BE-47DE-0D8B-EFB37B126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24800" y="6356350"/>
            <a:ext cx="4114800" cy="365125"/>
          </a:xfrm>
        </p:spPr>
        <p:txBody>
          <a:bodyPr rtlCol="0"/>
          <a:lstStyle/>
          <a:p>
            <a:pPr rtl="0"/>
            <a:r>
              <a:rPr lang="de-DE" dirty="0"/>
              <a:t>Prozeduren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FC4AE00-29C8-F904-262F-D0C26601A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23</a:t>
            </a:fld>
            <a:endParaRPr lang="de-DE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B5E9CF69-9945-3FB0-F28F-4C1F52890DD9}"/>
              </a:ext>
            </a:extLst>
          </p:cNvPr>
          <p:cNvSpPr txBox="1"/>
          <p:nvPr/>
        </p:nvSpPr>
        <p:spPr>
          <a:xfrm>
            <a:off x="1560511" y="1325563"/>
            <a:ext cx="87399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Jede Prozedur, die einen Wert zurückgibt, hat eine implizite </a:t>
            </a:r>
            <a:r>
              <a:rPr lang="de-DE" dirty="0" err="1">
                <a:solidFill>
                  <a:schemeClr val="bg1"/>
                </a:solidFill>
              </a:rPr>
              <a:t>result</a:t>
            </a:r>
            <a:r>
              <a:rPr lang="de-DE" dirty="0">
                <a:solidFill>
                  <a:schemeClr val="bg1"/>
                </a:solidFill>
              </a:rPr>
              <a:t>-Variable. Diese: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Wird automatisch zu Beginn der Prozedur deklariert und mit dem Standardwert des Rückgabetyps initialisiert (z.B. 0 für int, false für </a:t>
            </a:r>
            <a:r>
              <a:rPr lang="de-DE" dirty="0" err="1">
                <a:solidFill>
                  <a:schemeClr val="bg1"/>
                </a:solidFill>
              </a:rPr>
              <a:t>bool</a:t>
            </a:r>
            <a:r>
              <a:rPr lang="de-DE" dirty="0">
                <a:solidFill>
                  <a:schemeClr val="bg1"/>
                </a:solidFill>
              </a:rPr>
              <a:t>, ““ für </a:t>
            </a:r>
            <a:r>
              <a:rPr lang="de-DE" dirty="0" err="1">
                <a:solidFill>
                  <a:schemeClr val="bg1"/>
                </a:solidFill>
              </a:rPr>
              <a:t>string</a:t>
            </a:r>
            <a:r>
              <a:rPr lang="de-DE" dirty="0">
                <a:solidFill>
                  <a:schemeClr val="bg1"/>
                </a:solidFill>
              </a:rPr>
              <a:t>, @[] für </a:t>
            </a:r>
            <a:r>
              <a:rPr lang="de-DE" dirty="0" err="1">
                <a:solidFill>
                  <a:schemeClr val="bg1"/>
                </a:solidFill>
              </a:rPr>
              <a:t>seq</a:t>
            </a:r>
            <a:r>
              <a:rPr lang="de-DE" dirty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Enthält den Rückgabewert der Prozedur</a:t>
            </a:r>
          </a:p>
        </p:txBody>
      </p:sp>
      <p:pic>
        <p:nvPicPr>
          <p:cNvPr id="48" name="Grafik 47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E093DF43-3182-B4DB-ED94-2F5372DB6B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511" y="2949638"/>
            <a:ext cx="5050118" cy="3259964"/>
          </a:xfrm>
          <a:prstGeom prst="rect">
            <a:avLst/>
          </a:prstGeom>
        </p:spPr>
      </p:pic>
      <p:sp>
        <p:nvSpPr>
          <p:cNvPr id="53" name="Textfeld 52">
            <a:extLst>
              <a:ext uri="{FF2B5EF4-FFF2-40B4-BE49-F238E27FC236}">
                <a16:creationId xmlns:a16="http://schemas.microsoft.com/office/drawing/2014/main" id="{0C6E6604-5A17-242E-F77E-2DCCFDDAA08B}"/>
              </a:ext>
            </a:extLst>
          </p:cNvPr>
          <p:cNvSpPr txBox="1"/>
          <p:nvPr/>
        </p:nvSpPr>
        <p:spPr>
          <a:xfrm>
            <a:off x="7494494" y="3912594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Achtung proc nicht 100% korrekt:</a:t>
            </a:r>
          </a:p>
          <a:p>
            <a:r>
              <a:rPr lang="de-DE" dirty="0">
                <a:solidFill>
                  <a:schemeClr val="bg1"/>
                </a:solidFill>
              </a:rPr>
              <a:t>Wenn die Sequenz nur aus negativen Zahlen besteht, würde die Prozedur 0 zurückgeben</a:t>
            </a:r>
          </a:p>
        </p:txBody>
      </p:sp>
    </p:spTree>
    <p:extLst>
      <p:ext uri="{BB962C8B-B14F-4D97-AF65-F5344CB8AC3E}">
        <p14:creationId xmlns:p14="http://schemas.microsoft.com/office/powerpoint/2010/main" val="2266932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D55D1-2560-3D63-6C68-BD7BE4E44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F2B5C0-2BBB-8AF7-A6A8-068B7FA9B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749" y="0"/>
            <a:ext cx="5111750" cy="1204912"/>
          </a:xfrm>
        </p:spPr>
        <p:txBody>
          <a:bodyPr rtlCol="0">
            <a:normAutofit fontScale="90000"/>
          </a:bodyPr>
          <a:lstStyle/>
          <a:p>
            <a:pPr rtl="0"/>
            <a:r>
              <a:rPr lang="de-DE" dirty="0"/>
              <a:t>ZUSAMMENFASSUNG Rückgabe von Prozeduren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881F6B-A8DE-825E-FD30-F71059476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2850" y="1369406"/>
            <a:ext cx="5801099" cy="5201531"/>
          </a:xfr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l"/>
            <a:endParaRPr lang="de-DE" sz="2100" b="1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de-DE" sz="2100" b="1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de-DE" sz="2100" b="1" i="0" u="none" strike="noStrike" dirty="0" err="1">
                <a:solidFill>
                  <a:srgbClr val="000000"/>
                </a:solidFill>
                <a:effectLst/>
              </a:rPr>
              <a:t>result</a:t>
            </a:r>
            <a:r>
              <a:rPr lang="de-DE" sz="2100" b="1" i="0" u="none" strike="noStrike" dirty="0">
                <a:solidFill>
                  <a:srgbClr val="000000"/>
                </a:solidFill>
                <a:effectLst/>
              </a:rPr>
              <a:t> ist implizit:</a:t>
            </a:r>
            <a:r>
              <a:rPr lang="de-DE" sz="2100" b="0" i="0" u="none" strike="noStrike" dirty="0">
                <a:solidFill>
                  <a:srgbClr val="000000"/>
                </a:solidFill>
                <a:effectLst/>
              </a:rPr>
              <a:t> Jede Prozedur mit einem Rückgabewert hat eine automatische </a:t>
            </a:r>
            <a:r>
              <a:rPr lang="de-DE" sz="2100" b="0" i="0" u="none" strike="noStrike" dirty="0" err="1">
                <a:solidFill>
                  <a:srgbClr val="000000"/>
                </a:solidFill>
                <a:effectLst/>
              </a:rPr>
              <a:t>result</a:t>
            </a:r>
            <a:r>
              <a:rPr lang="de-DE" sz="2100" b="0" i="0" u="none" strike="noStrike" dirty="0">
                <a:solidFill>
                  <a:srgbClr val="000000"/>
                </a:solidFill>
                <a:effectLst/>
              </a:rPr>
              <a:t>-Variable.</a:t>
            </a:r>
          </a:p>
          <a:p>
            <a:pPr algn="l"/>
            <a:endParaRPr lang="de-DE" sz="2100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r>
              <a:rPr lang="de-DE" sz="2100" b="1" i="0" u="none" strike="noStrike" dirty="0">
                <a:solidFill>
                  <a:srgbClr val="000000"/>
                </a:solidFill>
                <a:effectLst/>
              </a:rPr>
              <a:t>2. Rückgabe ohne return:</a:t>
            </a:r>
            <a:r>
              <a:rPr lang="de-DE" sz="2100" b="0" i="0" u="none" strike="noStrike" dirty="0">
                <a:solidFill>
                  <a:srgbClr val="000000"/>
                </a:solidFill>
                <a:effectLst/>
              </a:rPr>
              <a:t> Wenn man keinen return verwendet, wird der Wert von </a:t>
            </a:r>
            <a:r>
              <a:rPr lang="de-DE" sz="2100" b="0" i="0" u="none" strike="noStrike" dirty="0" err="1">
                <a:solidFill>
                  <a:srgbClr val="000000"/>
                </a:solidFill>
                <a:effectLst/>
              </a:rPr>
              <a:t>result</a:t>
            </a:r>
            <a:r>
              <a:rPr lang="de-DE" sz="2100" b="0" i="0" u="none" strike="noStrike" dirty="0">
                <a:solidFill>
                  <a:srgbClr val="000000"/>
                </a:solidFill>
                <a:effectLst/>
              </a:rPr>
              <a:t> automatisch zurückgegeben.</a:t>
            </a:r>
          </a:p>
          <a:p>
            <a:pPr algn="l"/>
            <a:endParaRPr lang="de-DE" sz="2100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r>
              <a:rPr lang="de-DE" sz="2100" b="1" i="0" u="none" strike="noStrike" dirty="0">
                <a:solidFill>
                  <a:srgbClr val="000000"/>
                </a:solidFill>
                <a:effectLst/>
              </a:rPr>
              <a:t>3. Letzter Ausdruck als Rückgabewert:</a:t>
            </a:r>
            <a:r>
              <a:rPr lang="de-DE" sz="2100" b="0" i="0" u="none" strike="noStrike" dirty="0">
                <a:solidFill>
                  <a:srgbClr val="000000"/>
                </a:solidFill>
                <a:effectLst/>
              </a:rPr>
              <a:t> Falls </a:t>
            </a:r>
            <a:r>
              <a:rPr lang="de-DE" sz="2100" b="0" i="0" u="none" strike="noStrike" dirty="0" err="1">
                <a:solidFill>
                  <a:srgbClr val="000000"/>
                </a:solidFill>
                <a:effectLst/>
              </a:rPr>
              <a:t>result</a:t>
            </a:r>
            <a:r>
              <a:rPr lang="de-DE" sz="2100" b="0" i="0" u="none" strike="noStrike" dirty="0">
                <a:solidFill>
                  <a:srgbClr val="000000"/>
                </a:solidFill>
                <a:effectLst/>
              </a:rPr>
              <a:t> nicht explizit gesetzt wird, wird der Wert des letzten Ausdrucks zurückgegeben.</a:t>
            </a:r>
          </a:p>
          <a:p>
            <a:pPr algn="l"/>
            <a:endParaRPr lang="de-DE" sz="2100" b="0" i="0" u="none" strike="noStrike" dirty="0">
              <a:solidFill>
                <a:srgbClr val="000000"/>
              </a:solidFill>
              <a:effectLst/>
            </a:endParaRPr>
          </a:p>
          <a:p>
            <a:pPr algn="l"/>
            <a:r>
              <a:rPr lang="de-DE" sz="2100" b="1" i="0" u="none" strike="noStrike" dirty="0">
                <a:solidFill>
                  <a:srgbClr val="000000"/>
                </a:solidFill>
                <a:effectLst/>
              </a:rPr>
              <a:t>4.Manuelles return:</a:t>
            </a:r>
            <a:r>
              <a:rPr lang="de-DE" sz="2100" b="0" i="0" u="none" strike="noStrike" dirty="0">
                <a:solidFill>
                  <a:srgbClr val="000000"/>
                </a:solidFill>
                <a:effectLst/>
              </a:rPr>
              <a:t> Ist optional, aber sinnvoll für vorzeitige Rückgaben.</a:t>
            </a:r>
          </a:p>
          <a:p>
            <a:pPr rtl="0"/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A86E71-3B6B-A21F-1904-78ECF68F7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9624" y="6403739"/>
            <a:ext cx="4114800" cy="365125"/>
          </a:xfrm>
        </p:spPr>
        <p:txBody>
          <a:bodyPr rtlCol="0"/>
          <a:lstStyle/>
          <a:p>
            <a:pPr rtl="0"/>
            <a:r>
              <a:rPr lang="de-DE" dirty="0"/>
              <a:t>Prozeduren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B8C6C9-6620-8B4D-DEC9-04EAB1705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5424" y="6433572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52007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EB8596-A33C-D517-3404-2E31B8E86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9CD37B-1A5B-BCE2-6648-1D56F1CF3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882" y="76771"/>
            <a:ext cx="10515600" cy="1325563"/>
          </a:xfrm>
        </p:spPr>
        <p:txBody>
          <a:bodyPr rtlCol="0"/>
          <a:lstStyle/>
          <a:p>
            <a:pPr rtl="0"/>
            <a:r>
              <a:rPr lang="de-DE" dirty="0"/>
              <a:t>Überladen von Funktionen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A938DD1-87D4-2222-5AE6-BE24C0955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356349"/>
            <a:ext cx="4114800" cy="365125"/>
          </a:xfrm>
        </p:spPr>
        <p:txBody>
          <a:bodyPr rtlCol="0"/>
          <a:lstStyle/>
          <a:p>
            <a:pPr rtl="0"/>
            <a:r>
              <a:rPr lang="de-DE" dirty="0"/>
              <a:t>Prozeduren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9428072-F6DB-CB6C-E0E9-242A940CA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25</a:t>
            </a:fld>
            <a:endParaRPr lang="de-DE"/>
          </a:p>
        </p:txBody>
      </p:sp>
      <p:pic>
        <p:nvPicPr>
          <p:cNvPr id="46" name="Grafik 45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216728B6-F052-63A8-24B2-416E5BFB2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678" y="1382323"/>
            <a:ext cx="5993837" cy="4646907"/>
          </a:xfrm>
          <a:prstGeom prst="rect">
            <a:avLst/>
          </a:prstGeom>
        </p:spPr>
      </p:pic>
      <p:sp>
        <p:nvSpPr>
          <p:cNvPr id="47" name="Textfeld 46">
            <a:extLst>
              <a:ext uri="{FF2B5EF4-FFF2-40B4-BE49-F238E27FC236}">
                <a16:creationId xmlns:a16="http://schemas.microsoft.com/office/drawing/2014/main" id="{0ED1CA4E-B4AE-0452-FB8C-52148452B16D}"/>
              </a:ext>
            </a:extLst>
          </p:cNvPr>
          <p:cNvSpPr txBox="1"/>
          <p:nvPr/>
        </p:nvSpPr>
        <p:spPr>
          <a:xfrm>
            <a:off x="8104094" y="2745896"/>
            <a:ext cx="3711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-&gt; Operatoren wie + , - , * sind in Nim auch überladbare Funktionen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25151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457B2-E579-74FB-E588-5C9268962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64747B-E7B9-7863-C970-871AF71A69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1509823"/>
            <a:ext cx="4279162" cy="2776943"/>
          </a:xfrm>
        </p:spPr>
        <p:txBody>
          <a:bodyPr rtlCol="0"/>
          <a:lstStyle/>
          <a:p>
            <a:r>
              <a:rPr lang="de-DE" dirty="0"/>
              <a:t>Live Aufgabe</a:t>
            </a:r>
            <a:br>
              <a:rPr lang="de-DE" dirty="0"/>
            </a:br>
            <a:br>
              <a:rPr lang="de-DE" dirty="0"/>
            </a:br>
            <a:r>
              <a:rPr lang="de-DE" dirty="0">
                <a:hlinkClick r:id="rId3"/>
              </a:rPr>
              <a:t>Prozeduren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36877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5D2CEB-C267-29DE-116D-5B4194F276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63833" y="3846094"/>
            <a:ext cx="4941771" cy="1122202"/>
          </a:xfrm>
        </p:spPr>
        <p:txBody>
          <a:bodyPr/>
          <a:lstStyle/>
          <a:p>
            <a:r>
              <a:rPr lang="de-DE" dirty="0"/>
              <a:t>Objektorientiertes Programmieren in </a:t>
            </a:r>
            <a:r>
              <a:rPr lang="de-DE" dirty="0" err="1"/>
              <a:t>nim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92614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512" y="509158"/>
            <a:ext cx="8421688" cy="1325563"/>
          </a:xfrm>
        </p:spPr>
        <p:txBody>
          <a:bodyPr rtlCol="0"/>
          <a:lstStyle/>
          <a:p>
            <a:pPr rtl="0"/>
            <a:r>
              <a:rPr lang="de-DE" dirty="0"/>
              <a:t>Vererbung </a:t>
            </a:r>
          </a:p>
        </p:txBody>
      </p:sp>
      <p:sp>
        <p:nvSpPr>
          <p:cNvPr id="82" name="Foliennummernplatzhalter 81">
            <a:extLst>
              <a:ext uri="{FF2B5EF4-FFF2-40B4-BE49-F238E27FC236}">
                <a16:creationId xmlns:a16="http://schemas.microsoft.com/office/drawing/2014/main" id="{CE36A058-BEC2-4BC5-A467-F2EB2A36505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7980219" y="6356924"/>
            <a:ext cx="3373581" cy="347810"/>
          </a:xfrm>
        </p:spPr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28</a:t>
            </a:fld>
            <a:endParaRPr lang="de-DE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6BE85455-773D-1D51-45C9-1BA3986B08E2}"/>
              </a:ext>
            </a:extLst>
          </p:cNvPr>
          <p:cNvSpPr txBox="1"/>
          <p:nvPr/>
        </p:nvSpPr>
        <p:spPr>
          <a:xfrm>
            <a:off x="1279468" y="1687328"/>
            <a:ext cx="100743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Vererbung in Nim ist optional und wird durch das </a:t>
            </a:r>
            <a:r>
              <a:rPr lang="de-DE" sz="2000" dirty="0" err="1"/>
              <a:t>RootObj</a:t>
            </a:r>
            <a:r>
              <a:rPr lang="de-DE" sz="2000" dirty="0"/>
              <a:t> aktiviert.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Vererbung wird oft mit </a:t>
            </a:r>
            <a:r>
              <a:rPr lang="de-DE" sz="2000" dirty="0" err="1"/>
              <a:t>Ref</a:t>
            </a:r>
            <a:r>
              <a:rPr lang="de-DE" sz="2000" dirty="0"/>
              <a:t>-Objekten verwendet.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Felder oder Methoden mit * sind Public und damit von anderen Klassen zugänglich.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Keine mehrfache Vererbung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Keine Vererbung über Klassen sondern Objekte</a:t>
            </a:r>
          </a:p>
          <a:p>
            <a:endParaRPr lang="de-DE" sz="2000" dirty="0"/>
          </a:p>
        </p:txBody>
      </p:sp>
      <p:pic>
        <p:nvPicPr>
          <p:cNvPr id="5" name="Grafik 4" descr="Ein Bild, das Text, Screenshot, Software, Schrift enthält.&#10;&#10;Automatisch generierte Beschreibung">
            <a:extLst>
              <a:ext uri="{FF2B5EF4-FFF2-40B4-BE49-F238E27FC236}">
                <a16:creationId xmlns:a16="http://schemas.microsoft.com/office/drawing/2014/main" id="{BAA4B85B-2CD9-D182-2ACF-9D327BAF8D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1904"/>
          <a:stretch/>
        </p:blipFill>
        <p:spPr>
          <a:xfrm>
            <a:off x="1279469" y="3837339"/>
            <a:ext cx="4491887" cy="1679723"/>
          </a:xfrm>
          <a:prstGeom prst="rect">
            <a:avLst/>
          </a:prstGeom>
        </p:spPr>
      </p:pic>
      <p:pic>
        <p:nvPicPr>
          <p:cNvPr id="6" name="Grafik 5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03261E94-5BF1-2A71-6519-8AD0F6752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644" y="3922444"/>
            <a:ext cx="4491887" cy="159461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E66FE67-862F-8A61-B7D4-5E2AB29C610A}"/>
              </a:ext>
            </a:extLst>
          </p:cNvPr>
          <p:cNvSpPr txBox="1"/>
          <p:nvPr/>
        </p:nvSpPr>
        <p:spPr>
          <a:xfrm>
            <a:off x="6420644" y="5573460"/>
            <a:ext cx="4075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Da Person nicht von </a:t>
            </a:r>
            <a:r>
              <a:rPr lang="de-DE" dirty="0" err="1"/>
              <a:t>RootObj</a:t>
            </a:r>
            <a:r>
              <a:rPr lang="de-DE" dirty="0"/>
              <a:t> erbt kann </a:t>
            </a:r>
          </a:p>
          <a:p>
            <a:r>
              <a:rPr lang="de-DE" dirty="0"/>
              <a:t>Student auch nicht von Person Erben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CDFB25A-8A9B-EE33-117D-F07822A2A07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rtl="0"/>
            <a:r>
              <a:rPr lang="de-DE" dirty="0"/>
              <a:t>OOP in Nim</a:t>
            </a:r>
            <a:endParaRPr lang="de" dirty="0"/>
          </a:p>
        </p:txBody>
      </p:sp>
    </p:spTree>
    <p:extLst>
      <p:ext uri="{BB962C8B-B14F-4D97-AF65-F5344CB8AC3E}">
        <p14:creationId xmlns:p14="http://schemas.microsoft.com/office/powerpoint/2010/main" val="41715911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814833-7081-EAD7-3936-71DC25994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978" y="796889"/>
            <a:ext cx="10651821" cy="1204912"/>
          </a:xfrm>
        </p:spPr>
        <p:txBody>
          <a:bodyPr anchor="ctr"/>
          <a:lstStyle/>
          <a:p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Überblick zu Pointern und Referenzen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7A7B9A1-06E4-089C-2B25-EB55BC3D6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1978" y="2375510"/>
            <a:ext cx="10158087" cy="2925467"/>
          </a:xfrm>
        </p:spPr>
        <p:txBody>
          <a:bodyPr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Pointer und Referenzen ermöglichen indirekten Zugriff auf Speicher.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Pointer sind “Low-Level" und erfordern manuelles Dereferenzieren.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Referenzen (ref) werden automatisch verwaltet und sind sicherer.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Anwendungsfall: Pointer für Systemprogrammierung </a:t>
            </a:r>
            <a:br>
              <a:rPr lang="de-DE" sz="2000" dirty="0"/>
            </a:br>
            <a:r>
              <a:rPr lang="de-DE" sz="2000" dirty="0"/>
              <a:t> Speicheroptimierungen.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Referenzen für Objekthierarchien und dynamische Speicherzuweisung.</a:t>
            </a:r>
          </a:p>
          <a:p>
            <a:endParaRPr lang="de-DE" sz="20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D6A2066-C861-3D3A-DAF1-1F2CB4792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dirty="0"/>
              <a:t>OOP in Nim</a:t>
            </a:r>
            <a:endParaRPr lang="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08B73B-69C8-866A-8CE5-C6BF25BC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028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512" y="509158"/>
            <a:ext cx="8421688" cy="1325563"/>
          </a:xfrm>
        </p:spPr>
        <p:txBody>
          <a:bodyPr rtlCol="0"/>
          <a:lstStyle/>
          <a:p>
            <a:pPr rtl="0"/>
            <a:r>
              <a:rPr lang="de-DE" dirty="0"/>
              <a:t>Geschichte zu </a:t>
            </a:r>
            <a:r>
              <a:rPr lang="de-DE" dirty="0" err="1"/>
              <a:t>nim</a:t>
            </a:r>
            <a:endParaRPr lang="de-DE" dirty="0"/>
          </a:p>
        </p:txBody>
      </p:sp>
      <p:sp>
        <p:nvSpPr>
          <p:cNvPr id="81" name="Fußzeilenplatzhalter 80">
            <a:extLst>
              <a:ext uri="{FF2B5EF4-FFF2-40B4-BE49-F238E27FC236}">
                <a16:creationId xmlns:a16="http://schemas.microsoft.com/office/drawing/2014/main" id="{E94F1D24-E4A1-4B59-B57E-A28453963B8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239000" y="6339609"/>
            <a:ext cx="4114800" cy="365125"/>
          </a:xfrm>
        </p:spPr>
        <p:txBody>
          <a:bodyPr rtlCol="0"/>
          <a:lstStyle/>
          <a:p>
            <a:pPr rtl="0"/>
            <a:r>
              <a:rPr lang="de-DE" dirty="0"/>
              <a:t>Einführung</a:t>
            </a:r>
          </a:p>
        </p:txBody>
      </p:sp>
      <p:sp>
        <p:nvSpPr>
          <p:cNvPr id="82" name="Foliennummernplatzhalter 81">
            <a:extLst>
              <a:ext uri="{FF2B5EF4-FFF2-40B4-BE49-F238E27FC236}">
                <a16:creationId xmlns:a16="http://schemas.microsoft.com/office/drawing/2014/main" id="{CE36A058-BEC2-4BC5-A467-F2EB2A36505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7980219" y="6356924"/>
            <a:ext cx="3373581" cy="347810"/>
          </a:xfrm>
        </p:spPr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3</a:t>
            </a:fld>
            <a:endParaRPr lang="de-DE" dirty="0"/>
          </a:p>
        </p:txBody>
      </p:sp>
      <p:pic>
        <p:nvPicPr>
          <p:cNvPr id="12" name="Grafik 11" descr="Ein Bild, das Menschliches Gesicht, Person, Kinn, Vorderkopf enthält.&#10;&#10;Automatisch generierte Beschreibung">
            <a:extLst>
              <a:ext uri="{FF2B5EF4-FFF2-40B4-BE49-F238E27FC236}">
                <a16:creationId xmlns:a16="http://schemas.microsoft.com/office/drawing/2014/main" id="{DE1B5175-B606-98F3-3B69-01BD95ED744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656" y="2267891"/>
            <a:ext cx="2017206" cy="2017206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6BE85455-773D-1D51-45C9-1BA3986B08E2}"/>
              </a:ext>
            </a:extLst>
          </p:cNvPr>
          <p:cNvSpPr txBox="1"/>
          <p:nvPr/>
        </p:nvSpPr>
        <p:spPr>
          <a:xfrm>
            <a:off x="3341428" y="1834721"/>
            <a:ext cx="77560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Entwicklung:</a:t>
            </a:r>
            <a:r>
              <a:rPr lang="de-DE" dirty="0"/>
              <a:t> Begonnen 2005 von </a:t>
            </a:r>
            <a:r>
              <a:rPr lang="de-DE" b="1" dirty="0"/>
              <a:t>Andreas Rumpf</a:t>
            </a:r>
            <a:r>
              <a:rPr lang="de-DE" dirty="0"/>
              <a:t>, ursprünglich </a:t>
            </a:r>
            <a:r>
              <a:rPr lang="de-DE" b="1" dirty="0"/>
              <a:t>Nimrod</a:t>
            </a:r>
            <a:r>
              <a:rPr lang="de-DE" dirty="0"/>
              <a:t> genannt, veröffentlicht 2008.</a:t>
            </a:r>
          </a:p>
          <a:p>
            <a:endParaRPr lang="de-DE" dirty="0"/>
          </a:p>
          <a:p>
            <a:r>
              <a:rPr lang="de-DE" b="1" dirty="0"/>
              <a:t>Erster Compiler:</a:t>
            </a:r>
            <a:r>
              <a:rPr lang="de-DE" dirty="0"/>
              <a:t> Zunächst in Pascal (Free Pascal Compiler) geschrieben, ab 2008 in Nim selbst implementiert.</a:t>
            </a:r>
          </a:p>
          <a:p>
            <a:endParaRPr lang="de-DE" dirty="0"/>
          </a:p>
          <a:p>
            <a:r>
              <a:rPr lang="de-DE" b="1" dirty="0"/>
              <a:t>Umbenennung:</a:t>
            </a:r>
            <a:r>
              <a:rPr lang="de-DE" dirty="0"/>
              <a:t> Von Nimrod zu </a:t>
            </a:r>
            <a:r>
              <a:rPr lang="de-DE" b="1" dirty="0"/>
              <a:t>Nim</a:t>
            </a:r>
            <a:r>
              <a:rPr lang="de-DE" dirty="0"/>
              <a:t> mit Version 0.10.2 (Dezember 2014).</a:t>
            </a:r>
          </a:p>
          <a:p>
            <a:endParaRPr lang="de-DE" dirty="0"/>
          </a:p>
          <a:p>
            <a:r>
              <a:rPr lang="de-DE" b="1" dirty="0"/>
              <a:t>Version 1.0:</a:t>
            </a:r>
            <a:r>
              <a:rPr lang="de-DE" dirty="0"/>
              <a:t> Veröffentlicht am </a:t>
            </a:r>
            <a:r>
              <a:rPr lang="de-DE" b="1" dirty="0"/>
              <a:t>23. September 2019</a:t>
            </a:r>
            <a:r>
              <a:rPr lang="de-DE" dirty="0"/>
              <a:t>, </a:t>
            </a:r>
            <a:r>
              <a:rPr lang="de-DE" dirty="0">
                <a:solidFill>
                  <a:srgbClr val="000000"/>
                </a:solidFill>
                <a:latin typeface="-webkit-standard"/>
              </a:rPr>
              <a:t>m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arkiert die Stabilität der Sprache und ihrer Entwicklungswerkzeuge (Compiler, Paketmanager).</a:t>
            </a:r>
            <a:endParaRPr lang="de-DE" dirty="0"/>
          </a:p>
          <a:p>
            <a:endParaRPr lang="de-DE" dirty="0"/>
          </a:p>
          <a:p>
            <a:r>
              <a:rPr lang="de-DE" b="1" dirty="0"/>
              <a:t>Version 2.0:</a:t>
            </a:r>
            <a:r>
              <a:rPr lang="de-DE" dirty="0"/>
              <a:t> Veröffentlicht am </a:t>
            </a:r>
            <a:r>
              <a:rPr lang="de-DE" b="1" dirty="0"/>
              <a:t>1. August 2023</a:t>
            </a:r>
            <a:r>
              <a:rPr lang="de-DE" dirty="0"/>
              <a:t>, mit Fokus auf das ARC/ORC-Speichermodell für 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effizientes und vorhersehbares Speichermanagement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39208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81" y="975703"/>
            <a:ext cx="10922051" cy="1325563"/>
          </a:xfrm>
        </p:spPr>
        <p:txBody>
          <a:bodyPr rtlCol="0" anchor="ctr"/>
          <a:lstStyle/>
          <a:p>
            <a:pPr rtl="0"/>
            <a:r>
              <a:rPr lang="de-DE" dirty="0"/>
              <a:t>Beispiel code zu </a:t>
            </a:r>
            <a:r>
              <a:rPr lang="de-DE" dirty="0" err="1"/>
              <a:t>pointern</a:t>
            </a:r>
            <a:endParaRPr lang="de-DE" dirty="0"/>
          </a:p>
        </p:txBody>
      </p:sp>
      <p:sp>
        <p:nvSpPr>
          <p:cNvPr id="25" name="Foliennummernplatzhalter 24">
            <a:extLst>
              <a:ext uri="{FF2B5EF4-FFF2-40B4-BE49-F238E27FC236}">
                <a16:creationId xmlns:a16="http://schemas.microsoft.com/office/drawing/2014/main" id="{59C9302D-0E44-F2B4-658B-BD842E61215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n-US" smtClean="0"/>
              <a:pPr rtl="0"/>
              <a:t>30</a:t>
            </a:fld>
            <a:endParaRPr lang="en-US" dirty="0"/>
          </a:p>
        </p:txBody>
      </p:sp>
      <p:sp>
        <p:nvSpPr>
          <p:cNvPr id="26" name="Fußzeilenplatzhalter 25">
            <a:extLst>
              <a:ext uri="{FF2B5EF4-FFF2-40B4-BE49-F238E27FC236}">
                <a16:creationId xmlns:a16="http://schemas.microsoft.com/office/drawing/2014/main" id="{512969C2-D0F9-88BE-55EF-F65F3A6BC18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rtl="0"/>
            <a:r>
              <a:rPr lang="de-DE" dirty="0"/>
              <a:t>OOP in Nim</a:t>
            </a:r>
            <a:endParaRPr lang="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6B9DA13-3224-A52B-51EF-82BA3F168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81" y="2390078"/>
            <a:ext cx="6942927" cy="207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359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01CE8-6D1D-101D-2859-683332BA8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6F9B33-38BD-F6AC-41D8-ACDFC3942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81" y="975703"/>
            <a:ext cx="10922051" cy="1325563"/>
          </a:xfrm>
        </p:spPr>
        <p:txBody>
          <a:bodyPr rtlCol="0" anchor="ctr"/>
          <a:lstStyle/>
          <a:p>
            <a:pPr rtl="0"/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Beispiel zu Referenzen</a:t>
            </a:r>
            <a:endParaRPr lang="de-DE" dirty="0"/>
          </a:p>
        </p:txBody>
      </p:sp>
      <p:sp>
        <p:nvSpPr>
          <p:cNvPr id="25" name="Foliennummernplatzhalter 24">
            <a:extLst>
              <a:ext uri="{FF2B5EF4-FFF2-40B4-BE49-F238E27FC236}">
                <a16:creationId xmlns:a16="http://schemas.microsoft.com/office/drawing/2014/main" id="{644ED031-3DF7-1E9B-7799-EAADCF613C2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n-US" smtClean="0"/>
              <a:pPr rtl="0"/>
              <a:t>31</a:t>
            </a:fld>
            <a:endParaRPr lang="en-US" dirty="0"/>
          </a:p>
        </p:txBody>
      </p:sp>
      <p:sp>
        <p:nvSpPr>
          <p:cNvPr id="26" name="Fußzeilenplatzhalter 25">
            <a:extLst>
              <a:ext uri="{FF2B5EF4-FFF2-40B4-BE49-F238E27FC236}">
                <a16:creationId xmlns:a16="http://schemas.microsoft.com/office/drawing/2014/main" id="{CBE75A54-AB27-9BAD-E322-48CBE99B1DB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rtl="0"/>
            <a:r>
              <a:rPr lang="de-DE" dirty="0"/>
              <a:t>OOP in Nim</a:t>
            </a:r>
            <a:endParaRPr lang="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7DC9736-197B-4729-C9E4-B60EB23D6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80" y="2235199"/>
            <a:ext cx="6911957" cy="334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666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01B86-09C3-3729-6446-00CF3DB0D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624B35-AFC3-7B86-EA77-385F303DD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81" y="975703"/>
            <a:ext cx="10922051" cy="1325563"/>
          </a:xfrm>
        </p:spPr>
        <p:txBody>
          <a:bodyPr rtlCol="0" anchor="ctr"/>
          <a:lstStyle/>
          <a:p>
            <a:pPr rtl="0"/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Wann verwendet man Pointer und Referenzen?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56EC9C7-A76B-1E68-EA9D-B89EB64EDD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081" y="2320702"/>
            <a:ext cx="10787718" cy="356159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b="1" dirty="0"/>
              <a:t>Pointer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Systemprogrammierung (z.B. Zugriff auf Hardware).</a:t>
            </a:r>
          </a:p>
          <a:p>
            <a:pPr lvl="1"/>
            <a:r>
              <a:rPr lang="de-DE" dirty="0"/>
              <a:t>Direkte Kontrolle über Speicher.</a:t>
            </a:r>
          </a:p>
          <a:p>
            <a:pPr lvl="1"/>
            <a:r>
              <a:rPr lang="de-DE" dirty="0"/>
              <a:t>Performance-optimierte Anwendungen.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b="1" dirty="0"/>
              <a:t>Referenzen</a:t>
            </a:r>
            <a:r>
              <a:rPr lang="de-DE" dirty="0"/>
              <a:t>:	</a:t>
            </a:r>
          </a:p>
          <a:p>
            <a:pPr lvl="1"/>
            <a:r>
              <a:rPr lang="de-DE" dirty="0"/>
              <a:t>Dynamische Speicherzuweisung (Heap).</a:t>
            </a:r>
          </a:p>
          <a:p>
            <a:pPr lvl="1"/>
            <a:r>
              <a:rPr lang="de-DE" dirty="0"/>
              <a:t>Erstellen von Objekthierarchien mit ref </a:t>
            </a:r>
            <a:r>
              <a:rPr lang="de-DE" dirty="0" err="1"/>
              <a:t>object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Sichere und flexible Handhabung von Objekten.</a:t>
            </a:r>
          </a:p>
          <a:p>
            <a:endParaRPr lang="de-DE" b="0" i="0" u="none" strike="noStrike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Foliennummernplatzhalter 24">
            <a:extLst>
              <a:ext uri="{FF2B5EF4-FFF2-40B4-BE49-F238E27FC236}">
                <a16:creationId xmlns:a16="http://schemas.microsoft.com/office/drawing/2014/main" id="{9FEB56D8-AF31-A5D1-44ED-54E9A9A197B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n-US" smtClean="0"/>
              <a:pPr rtl="0"/>
              <a:t>32</a:t>
            </a:fld>
            <a:endParaRPr lang="en-US" dirty="0"/>
          </a:p>
        </p:txBody>
      </p:sp>
      <p:sp>
        <p:nvSpPr>
          <p:cNvPr id="26" name="Fußzeilenplatzhalter 25">
            <a:extLst>
              <a:ext uri="{FF2B5EF4-FFF2-40B4-BE49-F238E27FC236}">
                <a16:creationId xmlns:a16="http://schemas.microsoft.com/office/drawing/2014/main" id="{2668733B-41EB-B2D6-81A1-D6D14EC6AF0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rtl="0"/>
            <a:r>
              <a:rPr lang="de-DE" dirty="0"/>
              <a:t>OOP in Nim</a:t>
            </a:r>
            <a:endParaRPr lang="de" dirty="0"/>
          </a:p>
        </p:txBody>
      </p:sp>
    </p:spTree>
    <p:extLst>
      <p:ext uri="{BB962C8B-B14F-4D97-AF65-F5344CB8AC3E}">
        <p14:creationId xmlns:p14="http://schemas.microsoft.com/office/powerpoint/2010/main" val="3431243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300E1-7478-7D10-DC46-FF2EA9ED9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B25E1A-7A83-A78F-92A1-3E980219A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81" y="975703"/>
            <a:ext cx="10922051" cy="1325563"/>
          </a:xfrm>
        </p:spPr>
        <p:txBody>
          <a:bodyPr rtlCol="0" anchor="ctr"/>
          <a:lstStyle/>
          <a:p>
            <a:pPr rtl="0"/>
            <a:r>
              <a:rPr lang="de-DE" dirty="0"/>
              <a:t>Erstellen von Objekten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D2F0C3-B4C8-E8EF-8FB9-16AA8A9E29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081" y="2320702"/>
            <a:ext cx="5433204" cy="132556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+mn-lt"/>
                <a:cs typeface="Arial" panose="020B0604020202020204" pitchFamily="34" charset="0"/>
              </a:rPr>
              <a:t>Objektkonstruktion erfolgt mit </a:t>
            </a:r>
            <a:r>
              <a:rPr lang="de-DE" dirty="0" err="1">
                <a:latin typeface="+mn-lt"/>
                <a:cs typeface="Arial" panose="020B0604020202020204" pitchFamily="34" charset="0"/>
              </a:rPr>
              <a:t>TypeName</a:t>
            </a:r>
            <a:r>
              <a:rPr lang="de-DE" dirty="0">
                <a:latin typeface="+mn-lt"/>
                <a:cs typeface="Arial" panose="020B0604020202020204" pitchFamily="34" charset="0"/>
              </a:rPr>
              <a:t>(</a:t>
            </a:r>
            <a:r>
              <a:rPr lang="de-DE" dirty="0" err="1">
                <a:latin typeface="+mn-lt"/>
                <a:cs typeface="Arial" panose="020B0604020202020204" pitchFamily="34" charset="0"/>
              </a:rPr>
              <a:t>fields</a:t>
            </a:r>
            <a:r>
              <a:rPr lang="de-DE" dirty="0">
                <a:latin typeface="+mn-lt"/>
                <a:cs typeface="Arial" panose="020B0604020202020204" pitchFamily="34" charset="0"/>
              </a:rPr>
              <a:t>...)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i="0" u="none" strike="noStrike" dirty="0" err="1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Upcasting</a:t>
            </a:r>
            <a:r>
              <a:rPr lang="de-DE" i="0" u="none" strike="noStrike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 erlaubt Zuweisung von Unterklasse zu Basisklasse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+mn-lt"/>
                <a:cs typeface="Arial" panose="020B0604020202020204" pitchFamily="34" charset="0"/>
              </a:rPr>
              <a:t>.</a:t>
            </a:r>
          </a:p>
          <a:p>
            <a:endParaRPr lang="de-DE" b="0" i="0" u="none" strike="noStrike" dirty="0">
              <a:solidFill>
                <a:srgbClr val="000000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4" name="Grafik 23" descr="Ein Bild, das Text, Screenshot, Software enthält.&#10;&#10;Automatisch generierte Beschreibung">
            <a:extLst>
              <a:ext uri="{FF2B5EF4-FFF2-40B4-BE49-F238E27FC236}">
                <a16:creationId xmlns:a16="http://schemas.microsoft.com/office/drawing/2014/main" id="{463F323A-789A-4B78-8F52-891D93753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2301266"/>
            <a:ext cx="5392133" cy="3943059"/>
          </a:xfrm>
          <a:prstGeom prst="rect">
            <a:avLst/>
          </a:prstGeom>
        </p:spPr>
      </p:pic>
      <p:sp>
        <p:nvSpPr>
          <p:cNvPr id="25" name="Foliennummernplatzhalter 24">
            <a:extLst>
              <a:ext uri="{FF2B5EF4-FFF2-40B4-BE49-F238E27FC236}">
                <a16:creationId xmlns:a16="http://schemas.microsoft.com/office/drawing/2014/main" id="{0B4F94A1-11F7-235A-BAEE-8636CB1B282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n-US" smtClean="0"/>
              <a:pPr rtl="0"/>
              <a:t>33</a:t>
            </a:fld>
            <a:endParaRPr lang="en-US" dirty="0"/>
          </a:p>
        </p:txBody>
      </p:sp>
      <p:sp>
        <p:nvSpPr>
          <p:cNvPr id="26" name="Fußzeilenplatzhalter 25">
            <a:extLst>
              <a:ext uri="{FF2B5EF4-FFF2-40B4-BE49-F238E27FC236}">
                <a16:creationId xmlns:a16="http://schemas.microsoft.com/office/drawing/2014/main" id="{ED05D896-34CD-83A0-6681-D214824CF7C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rtl="0"/>
            <a:r>
              <a:rPr lang="de-DE" dirty="0"/>
              <a:t>OOP in Nim</a:t>
            </a:r>
            <a:endParaRPr lang="de" dirty="0"/>
          </a:p>
        </p:txBody>
      </p:sp>
    </p:spTree>
    <p:extLst>
      <p:ext uri="{BB962C8B-B14F-4D97-AF65-F5344CB8AC3E}">
        <p14:creationId xmlns:p14="http://schemas.microsoft.com/office/powerpoint/2010/main" val="24577818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0147" y="136525"/>
            <a:ext cx="6251705" cy="1204912"/>
          </a:xfrm>
        </p:spPr>
        <p:txBody>
          <a:bodyPr rtlCol="0">
            <a:normAutofit/>
          </a:bodyPr>
          <a:lstStyle/>
          <a:p>
            <a:pPr rtl="0"/>
            <a:r>
              <a:rPr lang="de-DE" dirty="0"/>
              <a:t>Gegenseitig rekursive Typen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3634FE-ADF0-4BC3-A0A9-447EA9DD0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604" y="1517091"/>
            <a:ext cx="11448789" cy="466360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0000"/>
                </a:solidFill>
                <a:cs typeface="Arial" panose="020B0604020202020204" pitchFamily="34" charset="0"/>
              </a:rPr>
              <a:t>Dies sind Typen, die aufeinander verweisen und voneinander abhängen.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0000"/>
                </a:solidFill>
                <a:cs typeface="Arial" panose="020B0604020202020204" pitchFamily="34" charset="0"/>
              </a:rPr>
              <a:t>Ein Beispiel wäre ein Baum (</a:t>
            </a:r>
            <a:r>
              <a:rPr lang="de-DE" sz="2000" dirty="0" err="1">
                <a:solidFill>
                  <a:srgbClr val="000000"/>
                </a:solidFill>
                <a:cs typeface="Arial" panose="020B0604020202020204" pitchFamily="34" charset="0"/>
              </a:rPr>
              <a:t>Tree</a:t>
            </a:r>
            <a:r>
              <a:rPr lang="de-DE" sz="2000" dirty="0">
                <a:solidFill>
                  <a:srgbClr val="000000"/>
                </a:solidFill>
                <a:cs typeface="Arial" panose="020B0604020202020204" pitchFamily="34" charset="0"/>
              </a:rPr>
              <a:t>), bei dem jeder Knoten (Node) auf andere Knoten verweist, die wiederum auf weitere Knoten verweisen können.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0000"/>
                </a:solidFill>
                <a:cs typeface="Arial" panose="020B0604020202020204" pitchFamily="34" charset="0"/>
              </a:rPr>
              <a:t>Erforderliche Deklaration:</a:t>
            </a:r>
          </a:p>
          <a:p>
            <a:pPr lvl="1"/>
            <a:r>
              <a:rPr lang="de-DE" dirty="0">
                <a:solidFill>
                  <a:srgbClr val="000000"/>
                </a:solidFill>
                <a:cs typeface="Arial" panose="020B0604020202020204" pitchFamily="34" charset="0"/>
              </a:rPr>
              <a:t>in Nim müssen gegenseitig rekursive Typen in einem einzigen type-Block deklariert werden.</a:t>
            </a:r>
          </a:p>
          <a:p>
            <a:r>
              <a:rPr lang="de-DE" sz="2000" dirty="0">
                <a:solidFill>
                  <a:srgbClr val="000000"/>
                </a:solidFill>
                <a:cs typeface="Arial" panose="020B0604020202020204" pitchFamily="34" charset="0"/>
              </a:rPr>
              <a:t>Warum ist das nötig?</a:t>
            </a:r>
          </a:p>
          <a:p>
            <a:pPr lvl="1"/>
            <a:r>
              <a:rPr lang="de-DE" dirty="0">
                <a:solidFill>
                  <a:srgbClr val="000000"/>
                </a:solidFill>
                <a:cs typeface="Arial" panose="020B0604020202020204" pitchFamily="34" charset="0"/>
              </a:rPr>
              <a:t>Der Compiler muss die Typen vollständig sehen können, um ihre gegenseitige Beziehung korrekt zu verstehen.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0000"/>
                </a:solidFill>
                <a:cs typeface="Arial" panose="020B0604020202020204" pitchFamily="34" charset="0"/>
              </a:rPr>
              <a:t>Effiziente Kompilierung:</a:t>
            </a:r>
          </a:p>
          <a:p>
            <a:pPr lvl="1"/>
            <a:r>
              <a:rPr lang="de-DE" dirty="0">
                <a:solidFill>
                  <a:srgbClr val="000000"/>
                </a:solidFill>
                <a:cs typeface="Arial" panose="020B0604020202020204" pitchFamily="34" charset="0"/>
              </a:rPr>
              <a:t>Indem rekursive Typen in einem einzigen Block deklariert werden, kann der Compiler diese Typen schneller und ohne zusätzliche "Vorausblicke" verarbeiten.</a:t>
            </a:r>
          </a:p>
          <a:p>
            <a:pPr lvl="1"/>
            <a:r>
              <a:rPr lang="de-DE" dirty="0">
                <a:solidFill>
                  <a:srgbClr val="000000"/>
                </a:solidFill>
                <a:cs typeface="Arial" panose="020B0604020202020204" pitchFamily="34" charset="0"/>
              </a:rPr>
              <a:t>Dies trägt dazu bei, die Kompilation zu optimieren und zu verhindern, dass der Compiler nach Symbolen suchen muss, die nicht sofort verfügbar sind.</a:t>
            </a:r>
          </a:p>
          <a:p>
            <a:pPr rtl="0"/>
            <a:endParaRPr lang="de-DE" sz="2000" noProof="1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B4EDD94-D0ED-A6F9-CEB7-392BBCE7B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n-US" smtClean="0"/>
              <a:t>34</a:t>
            </a:fld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D379CF8-1330-FF60-3449-2DA723EA4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dirty="0"/>
              <a:t>OOP in Nim</a:t>
            </a:r>
            <a:endParaRPr lang="de" dirty="0"/>
          </a:p>
        </p:txBody>
      </p:sp>
    </p:spTree>
    <p:extLst>
      <p:ext uri="{BB962C8B-B14F-4D97-AF65-F5344CB8AC3E}">
        <p14:creationId xmlns:p14="http://schemas.microsoft.com/office/powerpoint/2010/main" val="13140616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E54ABB-4929-4810-950B-2DAEA0A5B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556617"/>
            <a:ext cx="8421688" cy="1325563"/>
          </a:xfrm>
        </p:spPr>
        <p:txBody>
          <a:bodyPr rtlCol="0"/>
          <a:lstStyle/>
          <a:p>
            <a:pPr rtl="0"/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Beispiel für gegenseitig rekursive Typen</a:t>
            </a:r>
            <a:endParaRPr lang="de-DE" dirty="0"/>
          </a:p>
        </p:txBody>
      </p:sp>
      <p:pic>
        <p:nvPicPr>
          <p:cNvPr id="14" name="Inhaltsplatzhalter 3">
            <a:extLst>
              <a:ext uri="{FF2B5EF4-FFF2-40B4-BE49-F238E27FC236}">
                <a16:creationId xmlns:a16="http://schemas.microsoft.com/office/drawing/2014/main" id="{6EFE321E-B84F-BF5C-19EB-CFD80551F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032" y="2175400"/>
            <a:ext cx="10405936" cy="2800421"/>
          </a:xfrm>
          <a:prstGeom prst="rect">
            <a:avLst/>
          </a:prstGeom>
        </p:spPr>
      </p:pic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19C42A4D-C08D-078F-A488-1CA560ABB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16" name="Fußzeilenplatzhalter 15">
            <a:extLst>
              <a:ext uri="{FF2B5EF4-FFF2-40B4-BE49-F238E27FC236}">
                <a16:creationId xmlns:a16="http://schemas.microsoft.com/office/drawing/2014/main" id="{7A0F3438-349B-EC9E-BEA2-5179DE3BD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OOP in Nim</a:t>
            </a:r>
            <a:endParaRPr kumimoji="0" lang="de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8202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martArt-Platzhalter 5">
            <a:extLst>
              <a:ext uri="{FF2B5EF4-FFF2-40B4-BE49-F238E27FC236}">
                <a16:creationId xmlns:a16="http://schemas.microsoft.com/office/drawing/2014/main" id="{0DBB4BB5-F677-6679-07B4-8D71052B0655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/>
        <p:txBody>
          <a:bodyPr/>
          <a:lstStyle/>
          <a:p>
            <a:pPr algn="l"/>
            <a:r>
              <a:rPr lang="de-DE" sz="1800" dirty="0">
                <a:cs typeface="Arial" panose="020B0604020202020204" pitchFamily="34" charset="0"/>
              </a:rPr>
              <a:t>In Nim gibt es zwei Arten von Typumwandlungen:</a:t>
            </a:r>
          </a:p>
          <a:p>
            <a:pPr algn="l">
              <a:buFont typeface="+mj-lt"/>
              <a:buAutoNum type="arabicPeriod"/>
            </a:pPr>
            <a:r>
              <a:rPr lang="de-DE" sz="1800" dirty="0">
                <a:cs typeface="Arial" panose="020B0604020202020204" pitchFamily="34" charset="0"/>
              </a:rPr>
              <a:t>Typkonvertierungen:</a:t>
            </a:r>
          </a:p>
          <a:p>
            <a:pPr lvl="1"/>
            <a:r>
              <a:rPr lang="de-DE" sz="1800" dirty="0">
                <a:cs typeface="Arial" panose="020B0604020202020204" pitchFamily="34" charset="0"/>
              </a:rPr>
              <a:t>Wandeln Werte in einen anderen Typ um, bewahren den abstrakten Wert.</a:t>
            </a:r>
          </a:p>
          <a:p>
            <a:pPr lvl="1"/>
            <a:r>
              <a:rPr lang="de-DE" sz="1800" dirty="0">
                <a:cs typeface="Arial" panose="020B0604020202020204" pitchFamily="34" charset="0"/>
              </a:rPr>
              <a:t>Sicherer, der Compiler prüft die Gültigkeit der Konvertierung.</a:t>
            </a:r>
          </a:p>
          <a:p>
            <a:pPr lvl="1"/>
            <a:r>
              <a:rPr lang="de-DE" sz="1800" dirty="0">
                <a:cs typeface="Arial" panose="020B0604020202020204" pitchFamily="34" charset="0"/>
              </a:rPr>
              <a:t>Syntax: </a:t>
            </a:r>
            <a:r>
              <a:rPr lang="de-DE" sz="1800" dirty="0" err="1">
                <a:cs typeface="Arial" panose="020B0604020202020204" pitchFamily="34" charset="0"/>
              </a:rPr>
              <a:t>Zieltyp</a:t>
            </a:r>
            <a:r>
              <a:rPr lang="de-DE" sz="1800" dirty="0">
                <a:cs typeface="Arial" panose="020B0604020202020204" pitchFamily="34" charset="0"/>
              </a:rPr>
              <a:t>(Ausdruck)</a:t>
            </a:r>
          </a:p>
          <a:p>
            <a:pPr lvl="1"/>
            <a:r>
              <a:rPr lang="de-DE" sz="1800" dirty="0">
                <a:cs typeface="Arial" panose="020B0604020202020204" pitchFamily="34" charset="0"/>
              </a:rPr>
              <a:t>Fehlgeschlagene Konvertierungen lösen Fehler zur Laufzeit aus.</a:t>
            </a:r>
          </a:p>
          <a:p>
            <a:pPr algn="l">
              <a:buFont typeface="+mj-lt"/>
              <a:buAutoNum type="arabicPeriod"/>
            </a:pPr>
            <a:r>
              <a:rPr lang="de-DE" sz="1800" dirty="0" err="1">
                <a:cs typeface="Arial" panose="020B0604020202020204" pitchFamily="34" charset="0"/>
              </a:rPr>
              <a:t>Typcasts</a:t>
            </a:r>
            <a:r>
              <a:rPr lang="de-DE" sz="1800" dirty="0">
                <a:cs typeface="Arial" panose="020B0604020202020204" pitchFamily="34" charset="0"/>
              </a:rPr>
              <a:t>:</a:t>
            </a:r>
          </a:p>
          <a:p>
            <a:pPr lvl="1"/>
            <a:r>
              <a:rPr lang="de-DE" sz="1800" dirty="0">
                <a:cs typeface="Arial" panose="020B0604020202020204" pitchFamily="34" charset="0"/>
              </a:rPr>
              <a:t>Zwingen den Compiler, das Bitmuster anders zu interpretieren.</a:t>
            </a:r>
          </a:p>
          <a:p>
            <a:pPr lvl="1"/>
            <a:r>
              <a:rPr lang="de-DE" sz="1800" dirty="0">
                <a:cs typeface="Arial" panose="020B0604020202020204" pitchFamily="34" charset="0"/>
              </a:rPr>
              <a:t>Syntax: cast[</a:t>
            </a:r>
            <a:r>
              <a:rPr lang="de-DE" sz="1800" dirty="0" err="1">
                <a:cs typeface="Arial" panose="020B0604020202020204" pitchFamily="34" charset="0"/>
              </a:rPr>
              <a:t>Zieltyp</a:t>
            </a:r>
            <a:r>
              <a:rPr lang="de-DE" sz="1800" dirty="0">
                <a:cs typeface="Arial" panose="020B0604020202020204" pitchFamily="34" charset="0"/>
              </a:rPr>
              <a:t>](Ausdruck)</a:t>
            </a:r>
          </a:p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4760987-EADC-6614-C7B9-D998ED376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Typkonvertierungen vs. </a:t>
            </a:r>
            <a:r>
              <a:rPr lang="de-DE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Typcasts</a:t>
            </a:r>
            <a:endParaRPr lang="de-DE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42152A75-1CD2-44EC-9374-C83D4604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36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6680BD6-D89A-D59B-C5F1-2BBA3396E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dirty="0"/>
              <a:t>OOP in Nim</a:t>
            </a:r>
            <a:endParaRPr lang="de" dirty="0"/>
          </a:p>
        </p:txBody>
      </p:sp>
    </p:spTree>
    <p:extLst>
      <p:ext uri="{BB962C8B-B14F-4D97-AF65-F5344CB8AC3E}">
        <p14:creationId xmlns:p14="http://schemas.microsoft.com/office/powerpoint/2010/main" val="39971977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284259-DA80-03EC-EFAB-9785C257B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66" y="378610"/>
            <a:ext cx="8421688" cy="1325563"/>
          </a:xfrm>
        </p:spPr>
        <p:txBody>
          <a:bodyPr/>
          <a:lstStyle/>
          <a:p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Typkonvertierungen – Einfaches Beispiel</a:t>
            </a:r>
            <a:endParaRPr lang="de-DE" dirty="0"/>
          </a:p>
        </p:txBody>
      </p:sp>
      <p:pic>
        <p:nvPicPr>
          <p:cNvPr id="11" name="Inhaltsplatzhalter 3">
            <a:extLst>
              <a:ext uri="{FF2B5EF4-FFF2-40B4-BE49-F238E27FC236}">
                <a16:creationId xmlns:a16="http://schemas.microsoft.com/office/drawing/2014/main" id="{6CC49542-9997-1B23-9BE0-2A7595519C8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2592966" y="1802405"/>
            <a:ext cx="7006068" cy="4553945"/>
          </a:xfrm>
          <a:prstGeom prst="rect">
            <a:avLst/>
          </a:prstGeom>
        </p:spPr>
      </p:pic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8935FD71-ECF4-EF39-D299-987D57AB0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n-US" smtClean="0"/>
              <a:t>37</a:t>
            </a:fld>
            <a:endParaRPr lang="en-US" dirty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6D3095F1-6D02-37F6-91F8-6FE00B4B7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dirty="0"/>
              <a:t>OOP in Nim</a:t>
            </a:r>
            <a:endParaRPr lang="de" dirty="0"/>
          </a:p>
        </p:txBody>
      </p:sp>
    </p:spTree>
    <p:extLst>
      <p:ext uri="{BB962C8B-B14F-4D97-AF65-F5344CB8AC3E}">
        <p14:creationId xmlns:p14="http://schemas.microsoft.com/office/powerpoint/2010/main" val="8736858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8505D-7256-665C-8CCF-0C4B0639B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1A009F-60BF-27F3-5091-1ADB64FE9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66" y="378610"/>
            <a:ext cx="8421688" cy="1325563"/>
          </a:xfrm>
        </p:spPr>
        <p:txBody>
          <a:bodyPr/>
          <a:lstStyle/>
          <a:p>
            <a:r>
              <a:rPr lang="de-DE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Typcasts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– Beispiel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8AF7271-5DE7-523A-BCDB-C5E5E25AC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134" y="2342200"/>
            <a:ext cx="7631731" cy="1656773"/>
          </a:xfrm>
          <a:prstGeom prst="rect">
            <a:avLst/>
          </a:prstGeom>
        </p:spPr>
      </p:pic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883C8DC5-1E22-FB18-0342-ACC4FD393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n-US" smtClean="0"/>
              <a:t>38</a:t>
            </a:fld>
            <a:endParaRPr lang="en-US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D08B4672-71AD-6A0D-8DBA-F7BEF753E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de-DE" dirty="0"/>
              <a:t>OOP in Nim</a:t>
            </a:r>
            <a:endParaRPr lang="de" dirty="0"/>
          </a:p>
        </p:txBody>
      </p:sp>
    </p:spTree>
    <p:extLst>
      <p:ext uri="{BB962C8B-B14F-4D97-AF65-F5344CB8AC3E}">
        <p14:creationId xmlns:p14="http://schemas.microsoft.com/office/powerpoint/2010/main" val="38848291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4E0A63-A388-49B1-A04E-27CE9BD62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1152771"/>
            <a:ext cx="5431971" cy="846301"/>
          </a:xfrm>
        </p:spPr>
        <p:txBody>
          <a:bodyPr rtlCol="0"/>
          <a:lstStyle/>
          <a:p>
            <a:pPr rtl="0"/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Properties in Nim</a:t>
            </a:r>
            <a:endParaRPr lang="de-DE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1A4D4950-EC9E-C1A8-2E24-50C3817C6D4F}"/>
              </a:ext>
            </a:extLst>
          </p:cNvPr>
          <p:cNvSpPr txBox="1"/>
          <p:nvPr/>
        </p:nvSpPr>
        <p:spPr>
          <a:xfrm>
            <a:off x="6673932" y="2274837"/>
            <a:ext cx="467820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cs typeface="Arial" panose="020B0604020202020204" pitchFamily="34" charset="0"/>
              </a:rPr>
              <a:t>In Nim gibt es keine speziellen Property-Keywords wie in anderen Programmiersprachen.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cs typeface="Arial" panose="020B0604020202020204" pitchFamily="34" charset="0"/>
              </a:rPr>
              <a:t>Stattdessen werden Getter und Setter wie gewöhnliche Prozeduren behandelt.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cs typeface="Arial" panose="020B0604020202020204" pitchFamily="34" charset="0"/>
              </a:rPr>
              <a:t>Getter-Prozeduren können mit der normalen Methodenaufruf-Syntax verwendet werden.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>
                <a:cs typeface="Arial" panose="020B0604020202020204" pitchFamily="34" charset="0"/>
              </a:rPr>
              <a:t>Setter-Prozeduren benötigen jedoch eine spezielle Syntax mit einem = Operator.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B9CB1CFC-A230-F83F-1078-7E5041F3C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872" y="2383275"/>
            <a:ext cx="6160628" cy="2645446"/>
          </a:xfrm>
          <a:prstGeom prst="rect">
            <a:avLst/>
          </a:prstGeom>
        </p:spPr>
      </p:pic>
      <p:sp>
        <p:nvSpPr>
          <p:cNvPr id="26" name="Foliennummernplatzhalter 25">
            <a:extLst>
              <a:ext uri="{FF2B5EF4-FFF2-40B4-BE49-F238E27FC236}">
                <a16:creationId xmlns:a16="http://schemas.microsoft.com/office/drawing/2014/main" id="{81359079-338C-5D6C-61D4-5AABDD5EE4E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n-US" smtClean="0"/>
              <a:pPr rtl="0"/>
              <a:t>39</a:t>
            </a:fld>
            <a:endParaRPr lang="en-US" dirty="0"/>
          </a:p>
        </p:txBody>
      </p:sp>
      <p:sp>
        <p:nvSpPr>
          <p:cNvPr id="27" name="Fußzeilenplatzhalter 26">
            <a:extLst>
              <a:ext uri="{FF2B5EF4-FFF2-40B4-BE49-F238E27FC236}">
                <a16:creationId xmlns:a16="http://schemas.microsoft.com/office/drawing/2014/main" id="{AE0B2150-FB70-C73F-2666-28C5BF42D0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rtl="0"/>
            <a:r>
              <a:rPr lang="de-DE" dirty="0"/>
              <a:t>OOP in Nim</a:t>
            </a:r>
            <a:endParaRPr lang="de" dirty="0"/>
          </a:p>
        </p:txBody>
      </p:sp>
    </p:spTree>
    <p:extLst>
      <p:ext uri="{BB962C8B-B14F-4D97-AF65-F5344CB8AC3E}">
        <p14:creationId xmlns:p14="http://schemas.microsoft.com/office/powerpoint/2010/main" val="2069393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341" y="3504461"/>
            <a:ext cx="4264511" cy="1325563"/>
          </a:xfrm>
        </p:spPr>
        <p:txBody>
          <a:bodyPr rtlCol="0"/>
          <a:lstStyle/>
          <a:p>
            <a:pPr rtl="0"/>
            <a:r>
              <a:rPr lang="de-DE" dirty="0"/>
              <a:t>Allgemeines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A2EB3F-4D60-451F-8F45-7D6654D2FC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1530635"/>
            <a:ext cx="5433204" cy="36512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rtl="0"/>
            <a:r>
              <a:rPr lang="de-DE" dirty="0"/>
              <a:t>Einflüsse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C1C80FB-53F9-42EE-B1E6-D0F998EC5D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21828" y="1860060"/>
            <a:ext cx="5431971" cy="557950"/>
          </a:xfrm>
        </p:spPr>
        <p:txBody>
          <a:bodyPr rtlCol="0">
            <a:normAutofit/>
          </a:bodyPr>
          <a:lstStyle/>
          <a:p>
            <a:pPr rtl="0"/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Nim wurde von vielen Programmiersprachen inspiriert, darunter </a:t>
            </a:r>
            <a:r>
              <a:rPr lang="de-DE" b="1" i="0" u="none" strike="noStrike" dirty="0">
                <a:solidFill>
                  <a:srgbClr val="000000"/>
                </a:solidFill>
                <a:effectLst/>
              </a:rPr>
              <a:t>Python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 </a:t>
            </a:r>
            <a:r>
              <a:rPr lang="de-DE" b="1" i="0" u="none" strike="noStrike" dirty="0">
                <a:solidFill>
                  <a:srgbClr val="000000"/>
                </a:solidFill>
                <a:effectLst/>
              </a:rPr>
              <a:t>Ada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 </a:t>
            </a:r>
            <a:r>
              <a:rPr lang="de-DE" b="1" i="0" u="none" strike="noStrike" dirty="0">
                <a:solidFill>
                  <a:srgbClr val="000000"/>
                </a:solidFill>
                <a:effectLst/>
              </a:rPr>
              <a:t>Lisp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und </a:t>
            </a:r>
            <a:r>
              <a:rPr lang="de-DE" b="1" i="0" u="none" strike="noStrike" dirty="0">
                <a:solidFill>
                  <a:srgbClr val="000000"/>
                </a:solidFill>
                <a:effectLst/>
              </a:rPr>
              <a:t>C++</a:t>
            </a:r>
            <a:endParaRPr lang="de-DE" dirty="0">
              <a:solidFill>
                <a:srgbClr val="000000"/>
              </a:solidFill>
              <a:latin typeface="-webkit-standard"/>
            </a:endParaRPr>
          </a:p>
          <a:p>
            <a:pPr rtl="0"/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81BA2B5-6A90-4204-ABDD-7183FBB03A0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915871" y="2898157"/>
            <a:ext cx="5433204" cy="365125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de-DE" dirty="0"/>
              <a:t>Plattform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E7D4C34-22A0-4D54-A07D-E1E9A11463E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919680" y="2451850"/>
            <a:ext cx="5431971" cy="557950"/>
          </a:xfrm>
        </p:spPr>
        <p:txBody>
          <a:bodyPr rtlCol="0"/>
          <a:lstStyle/>
          <a:p>
            <a:pPr rtl="0"/>
            <a:r>
              <a:rPr lang="de-DE" b="1" i="0" u="none" strike="noStrike" dirty="0">
                <a:solidFill>
                  <a:srgbClr val="000000"/>
                </a:solidFill>
                <a:effectLst/>
              </a:rPr>
              <a:t>Ziel: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Effizient, ausdrucksstark und elegant.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01D392D-FB66-47A0-B628-5ADE822A2CF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915871" y="3864090"/>
            <a:ext cx="5433204" cy="365125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de-DE" dirty="0"/>
              <a:t>Über Nim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1C26CE0-2506-4B44-A26F-C12BFA5B18B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923487" y="4238234"/>
            <a:ext cx="5431971" cy="557950"/>
          </a:xfrm>
        </p:spPr>
        <p:txBody>
          <a:bodyPr rtlCol="0">
            <a:noAutofit/>
          </a:bodyPr>
          <a:lstStyle/>
          <a:p>
            <a:pPr rtl="0"/>
            <a:r>
              <a:rPr lang="de-DE" b="1" i="0" u="none" strike="noStrike" dirty="0">
                <a:solidFill>
                  <a:srgbClr val="000000"/>
                </a:solidFill>
                <a:effectLst/>
              </a:rPr>
              <a:t>Statisch typisiert: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Nim prüft den Datentyp von Variablen schon beim Kompilieren. Es unterstützt auch Makros, um den Code zur Kompilierzeit anzupassen.</a:t>
            </a:r>
          </a:p>
          <a:p>
            <a:pPr rtl="0"/>
            <a:r>
              <a:rPr lang="de-DE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Unterstützte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de-DE" b="1" i="0" u="none" strike="noStrike" dirty="0">
                <a:solidFill>
                  <a:srgbClr val="000000"/>
                </a:solidFill>
                <a:effectLst/>
                <a:latin typeface="-webkit-standard"/>
              </a:rPr>
              <a:t>Paradigmen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: Metaprogrammierung, funktionale Programmierung, prozedurale und objektorientierte Programmierung.</a:t>
            </a:r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F39C97C-2DDC-4706-B96C-B02FAE53A42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919679" y="3221047"/>
            <a:ext cx="5431971" cy="557950"/>
          </a:xfrm>
        </p:spPr>
        <p:txBody>
          <a:bodyPr rtlCol="0"/>
          <a:lstStyle/>
          <a:p>
            <a:pPr rtl="0"/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Nim kann nach </a:t>
            </a:r>
            <a:r>
              <a:rPr lang="de-DE" b="1" i="0" u="none" strike="noStrike" dirty="0">
                <a:solidFill>
                  <a:srgbClr val="000000"/>
                </a:solidFill>
                <a:effectLst/>
              </a:rPr>
              <a:t>C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 </a:t>
            </a:r>
            <a:r>
              <a:rPr lang="de-DE" b="1" i="0" u="none" strike="noStrike" dirty="0">
                <a:solidFill>
                  <a:srgbClr val="000000"/>
                </a:solidFill>
                <a:effectLst/>
              </a:rPr>
              <a:t>C++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 </a:t>
            </a:r>
            <a:r>
              <a:rPr lang="de-DE" b="1" i="0" u="none" strike="noStrike" dirty="0">
                <a:solidFill>
                  <a:srgbClr val="000000"/>
                </a:solidFill>
                <a:effectLst/>
              </a:rPr>
              <a:t>JavaScript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 </a:t>
            </a:r>
            <a:r>
              <a:rPr lang="de-DE" b="1" i="0" u="none" strike="noStrike" dirty="0" err="1">
                <a:solidFill>
                  <a:srgbClr val="000000"/>
                </a:solidFill>
                <a:effectLst/>
              </a:rPr>
              <a:t>Objective</a:t>
            </a:r>
            <a:r>
              <a:rPr lang="de-DE" b="1" i="0" u="none" strike="noStrike" dirty="0">
                <a:solidFill>
                  <a:srgbClr val="000000"/>
                </a:solidFill>
                <a:effectLst/>
              </a:rPr>
              <a:t>-C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und </a:t>
            </a:r>
            <a:r>
              <a:rPr lang="de-DE" b="1" i="0" u="none" strike="noStrike" dirty="0">
                <a:solidFill>
                  <a:srgbClr val="000000"/>
                </a:solidFill>
                <a:effectLst/>
              </a:rPr>
              <a:t>LLVM</a:t>
            </a:r>
            <a:r>
              <a:rPr lang="de-DE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kompilieren und funktioniert auf verschiedenen Systemen.</a:t>
            </a:r>
            <a:endParaRPr lang="de-DE" dirty="0"/>
          </a:p>
        </p:txBody>
      </p:sp>
      <p:sp>
        <p:nvSpPr>
          <p:cNvPr id="21" name="Fußzeilenplatzhalter 20">
            <a:extLst>
              <a:ext uri="{FF2B5EF4-FFF2-40B4-BE49-F238E27FC236}">
                <a16:creationId xmlns:a16="http://schemas.microsoft.com/office/drawing/2014/main" id="{7E44CAC0-3B5A-49F6-A2CB-0BC80D111A8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/>
          <a:p>
            <a:pPr rtl="0"/>
            <a:r>
              <a:rPr lang="de-DE" dirty="0"/>
              <a:t>Einführung</a:t>
            </a:r>
          </a:p>
        </p:txBody>
      </p: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5D1BD041-3428-4D62-934F-F3FF6D36F90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49418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9DE7F2-E890-4744-88DD-A75F5E300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350" y="1509823"/>
            <a:ext cx="4279162" cy="2776943"/>
          </a:xfrm>
        </p:spPr>
        <p:txBody>
          <a:bodyPr rtlCol="0"/>
          <a:lstStyle/>
          <a:p>
            <a:pPr rtl="0"/>
            <a:r>
              <a:rPr lang="de-DE" dirty="0"/>
              <a:t>Live Aufgabe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sz="2800" dirty="0">
                <a:hlinkClick r:id="rId3"/>
              </a:rPr>
              <a:t>Objekt orientiert Programieren 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1865421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4E0A63-A388-49B1-A04E-27CE9BD62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1152771"/>
            <a:ext cx="5431971" cy="846301"/>
          </a:xfrm>
        </p:spPr>
        <p:txBody>
          <a:bodyPr rtlCol="0"/>
          <a:lstStyle/>
          <a:p>
            <a:pPr rtl="0"/>
            <a:r>
              <a:rPr lang="de-DE" dirty="0"/>
              <a:t>Exceptiones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0297407-CE4E-4284-879D-AEC3957136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2323" y="1775483"/>
            <a:ext cx="5431971" cy="1034829"/>
          </a:xfrm>
        </p:spPr>
        <p:txBody>
          <a:bodyPr rtlCol="0">
            <a:norm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noProof="1"/>
              <a:t>Exeptions sind Objekte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dirty="0"/>
              <a:t>Namenskonvention: Exceptiones-Typen enden mit "Error".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noProof="1"/>
              <a:t>System Module geben Exeptionhierachie vor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de-DE" noProof="1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9ED4A67-3A46-4F54-A12A-EAE1B53E645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41</a:t>
            </a:fld>
            <a:endParaRPr lang="de-DE" dirty="0"/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id="{984C06F6-731E-6AD7-8F3B-606FF255B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0169" y="2885048"/>
            <a:ext cx="608998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enorite (Textkörper)"/>
              </a:rPr>
              <a:t>Exceptiones müssen auf dem Heap allokiert werden (unbekannte Lebenszeit) -&gt; Datentyp „</a:t>
            </a: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enorite (Textkörper)"/>
              </a:rPr>
              <a:t>ref</a:t>
            </a:r>
            <a:r>
              <a:rPr kumimoji="0" lang="de-DE" alt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enorite (Textkörper)"/>
              </a:rPr>
              <a:t>“ legt es auf den Heap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de-DE" alt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enorite (Textkörper)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altLang="de-DE" sz="1400" dirty="0">
                <a:latin typeface="Tenorite (Textkörper)"/>
              </a:rPr>
              <a:t>Compiler verhindert, dass Exceptiones vom Stack ausgelöst werden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de-DE" altLang="de-DE" sz="1400" dirty="0">
              <a:latin typeface="Tenorite (Textkörper)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altLang="de-DE" sz="1400" dirty="0" err="1">
                <a:latin typeface="Tenorite (Textkörper)"/>
              </a:rPr>
              <a:t>Msg</a:t>
            </a:r>
            <a:r>
              <a:rPr lang="de-DE" altLang="de-DE" sz="1400" dirty="0">
                <a:latin typeface="Tenorite (Textkörper)"/>
              </a:rPr>
              <a:t>-Feld für Begründung sollte ausgefüllt werden</a:t>
            </a:r>
            <a:endParaRPr kumimoji="0" lang="de-DE" alt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enorite (Textkörper)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50FD6E6-FED4-4CA4-28B7-408834FBE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458" y="4688427"/>
            <a:ext cx="4305901" cy="14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4394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0BFFF1-62A8-2139-7C90-7B6BAC7D2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EFE32C-1048-ACE7-22E3-DB68AB9D4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1152771"/>
            <a:ext cx="5431971" cy="846301"/>
          </a:xfrm>
        </p:spPr>
        <p:txBody>
          <a:bodyPr rtlCol="0">
            <a:normAutofit fontScale="90000"/>
          </a:bodyPr>
          <a:lstStyle/>
          <a:p>
            <a:pPr rtl="0"/>
            <a:r>
              <a:rPr lang="de-DE" dirty="0"/>
              <a:t>Exceptiones-Raise </a:t>
            </a:r>
            <a:r>
              <a:rPr lang="de-DE" dirty="0" err="1"/>
              <a:t>statement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3341659-D573-C906-3F74-86EB9743B0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2323" y="1775483"/>
            <a:ext cx="5431971" cy="1034829"/>
          </a:xfrm>
        </p:spPr>
        <p:txBody>
          <a:bodyPr rtlCol="0">
            <a:norm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noProof="1"/>
              <a:t>Raise ruft eine Exception auf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noProof="1"/>
              <a:t>Nach dem Raise Statement bedarf es ein Exception-objekt, sonst wird die letzte verwendete Exception re-raised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94D3D8D-25D6-5C8B-363D-75F1CC967D1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42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BD1456D-4EC8-2EE3-CF65-75ED10E34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647" y="2810312"/>
            <a:ext cx="4658375" cy="144800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E21428B-EABB-B649-4C96-0464FD35F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156" y="5965770"/>
            <a:ext cx="6801799" cy="39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995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50D896-6410-F9B3-B748-B87633E00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E757F4-0DC2-9B42-B850-27E69472B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1152771"/>
            <a:ext cx="5431971" cy="846301"/>
          </a:xfrm>
        </p:spPr>
        <p:txBody>
          <a:bodyPr rtlCol="0">
            <a:normAutofit fontScale="90000"/>
          </a:bodyPr>
          <a:lstStyle/>
          <a:p>
            <a:pPr rtl="0"/>
            <a:r>
              <a:rPr lang="de-DE" dirty="0"/>
              <a:t>Exceptiones-Try Statement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C8ABCC6-44E5-BE68-4FFB-5222B9D1F8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2323" y="1775482"/>
            <a:ext cx="5431971" cy="3778029"/>
          </a:xfrm>
        </p:spPr>
        <p:txBody>
          <a:bodyPr rtlCol="0">
            <a:norm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noProof="1"/>
              <a:t>Try Statement bestehen aus mindestens 2 Blöcken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de-DE" noProof="1"/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de-DE" noProof="1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noProof="1"/>
              <a:t>Try -&gt; Code wird ausgeführt falls kein Fehler „geraised“ wird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de-DE" noProof="1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noProof="1"/>
              <a:t>Except -&gt; Code des jeweiligen except Blocks wird ausgeführt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de-DE" noProof="1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noProof="1"/>
              <a:t>Finally(Optional) -&gt; wird immer ausgeführt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de-DE" noProof="1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noProof="1"/>
              <a:t>getCurrentException() -&gt; Methode um das Exception-objekt zu bekommen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86FB2C-6771-9713-7676-B162ED1BCAC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43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0A955CC-F3B0-0FDA-D6EA-D7285E8B5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7835" y="2655389"/>
            <a:ext cx="3694257" cy="370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9690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5171B-E36E-A076-DDAB-CA556C149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8D217A-EDF7-1146-3891-9DB03BECD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4294" y="775266"/>
            <a:ext cx="5431971" cy="846301"/>
          </a:xfrm>
        </p:spPr>
        <p:txBody>
          <a:bodyPr rtlCol="0">
            <a:normAutofit fontScale="90000"/>
          </a:bodyPr>
          <a:lstStyle/>
          <a:p>
            <a:pPr rtl="0"/>
            <a:r>
              <a:rPr lang="de-DE" dirty="0"/>
              <a:t>Exceptiones-</a:t>
            </a:r>
            <a:r>
              <a:rPr lang="en-US" dirty="0"/>
              <a:t> Annotating procedures with raised exceptions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5CBA006-6846-EB65-9105-0CA43E974A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2323" y="1775482"/>
            <a:ext cx="5431971" cy="3778029"/>
          </a:xfrm>
        </p:spPr>
        <p:txBody>
          <a:bodyPr rtlCol="0">
            <a:norm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noProof="1"/>
              <a:t>Nim unterstützt eine explizite Fehlerbehandlung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noProof="1"/>
              <a:t>Explizite Dokumentation von Exceptions, die eine Prozedur oder Funktion auslösen kann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noProof="1"/>
              <a:t>Falls eine andere Exception geraised wird, stoppt der Compiler an der Stelle des Fehlers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de-DE" noProof="1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noProof="1"/>
              <a:t>Vorteile: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noProof="1"/>
              <a:t>Bessere Dokumentation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noProof="1"/>
              <a:t>Fehlerbehandlung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de-DE" noProof="1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4F937FB-5704-FB3F-8F5A-7CBF698DB22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de-DE" smtClean="0"/>
              <a:pPr rtl="0"/>
              <a:t>44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0FBD291-FCCE-4B25-9FA6-9FC4A66A3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997" y="3664496"/>
            <a:ext cx="7020905" cy="145752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735B58E-9D67-4AA0-47C0-3B2B44FEC2BB}"/>
              </a:ext>
            </a:extLst>
          </p:cNvPr>
          <p:cNvSpPr txBox="1"/>
          <p:nvPr/>
        </p:nvSpPr>
        <p:spPr>
          <a:xfrm>
            <a:off x="5444454" y="5553511"/>
            <a:ext cx="5108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.</a:t>
            </a:r>
            <a:r>
              <a:rPr lang="de-DE" dirty="0" err="1"/>
              <a:t>raises</a:t>
            </a:r>
            <a:r>
              <a:rPr lang="de-DE" dirty="0"/>
              <a:t>:[]. -&gt; darf keine </a:t>
            </a:r>
            <a:r>
              <a:rPr lang="de-DE" dirty="0" err="1"/>
              <a:t>Exceptions</a:t>
            </a:r>
            <a:r>
              <a:rPr lang="de-DE" dirty="0"/>
              <a:t> werfen</a:t>
            </a:r>
          </a:p>
        </p:txBody>
      </p:sp>
    </p:spTree>
    <p:extLst>
      <p:ext uri="{BB962C8B-B14F-4D97-AF65-F5344CB8AC3E}">
        <p14:creationId xmlns:p14="http://schemas.microsoft.com/office/powerpoint/2010/main" val="40396049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9DE7F2-E890-4744-88DD-A75F5E300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0650" y="2108200"/>
            <a:ext cx="4279162" cy="733425"/>
          </a:xfrm>
        </p:spPr>
        <p:txBody>
          <a:bodyPr rtlCol="0"/>
          <a:lstStyle/>
          <a:p>
            <a:pPr rtl="0"/>
            <a:r>
              <a:rPr lang="de-DE" sz="6600" dirty="0"/>
              <a:t>GENERICS</a:t>
            </a:r>
            <a:endParaRPr lang="de-DE" sz="4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0A0CBE0-6C5A-D939-4295-CD42B8CCE795}"/>
              </a:ext>
            </a:extLst>
          </p:cNvPr>
          <p:cNvSpPr txBox="1"/>
          <p:nvPr/>
        </p:nvSpPr>
        <p:spPr>
          <a:xfrm>
            <a:off x="6470650" y="3181350"/>
            <a:ext cx="42791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Nutzen um allgemeinen und wiederverwendbaren Code zu schreiben, der mit unterschiedlichen Typen arbeiten kann.</a:t>
            </a:r>
          </a:p>
        </p:txBody>
      </p:sp>
    </p:spTree>
    <p:extLst>
      <p:ext uri="{BB962C8B-B14F-4D97-AF65-F5344CB8AC3E}">
        <p14:creationId xmlns:p14="http://schemas.microsoft.com/office/powerpoint/2010/main" val="7371408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B1B29E87-9C2C-400B-834D-4E4BD6E94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0" y="6151563"/>
            <a:ext cx="1790700" cy="549275"/>
          </a:xfrm>
        </p:spPr>
        <p:txBody>
          <a:bodyPr rtlCol="0" anchor="ctr">
            <a:normAutofit/>
          </a:bodyPr>
          <a:lstStyle/>
          <a:p>
            <a:pPr rtl="0"/>
            <a:r>
              <a:rPr lang="de-DE" sz="1000" dirty="0"/>
              <a:t>Generics      45</a:t>
            </a:r>
          </a:p>
        </p:txBody>
      </p:sp>
      <p:sp>
        <p:nvSpPr>
          <p:cNvPr id="2" name="Titel 10">
            <a:extLst>
              <a:ext uri="{FF2B5EF4-FFF2-40B4-BE49-F238E27FC236}">
                <a16:creationId xmlns:a16="http://schemas.microsoft.com/office/drawing/2014/main" id="{B491000A-FA2A-A323-3486-598B1A9D447F}"/>
              </a:ext>
            </a:extLst>
          </p:cNvPr>
          <p:cNvSpPr txBox="1">
            <a:spLocks/>
          </p:cNvSpPr>
          <p:nvPr/>
        </p:nvSpPr>
        <p:spPr>
          <a:xfrm>
            <a:off x="723899" y="312738"/>
            <a:ext cx="10896601" cy="1592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Hauptmerkmale: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15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ptos Display" panose="02110004020202020204"/>
              <a:ea typeface="+mj-ea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1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Typsicherheit</a:t>
            </a:r>
            <a:r>
              <a:rPr kumimoji="0" lang="de-DE" sz="18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: Der Compiler stellt sicher, dass die verwendeten Typen korrekt sind.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1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Flexibilität</a:t>
            </a:r>
            <a:r>
              <a:rPr kumimoji="0" lang="de-DE" sz="18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: Der Code ist auf unterschiedliche Datentypen anwendbar.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1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Effizienz</a:t>
            </a:r>
            <a:r>
              <a:rPr kumimoji="0" lang="de-DE" sz="18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: Nim löst </a:t>
            </a:r>
            <a:r>
              <a:rPr kumimoji="0" lang="de-DE" sz="1800" b="0" i="0" u="none" strike="noStrike" kern="1200" cap="none" spc="15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Generics</a:t>
            </a:r>
            <a:r>
              <a:rPr kumimoji="0" lang="de-DE" sz="18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 zur Kompilierzeit auf, wodurch der generierte Code typenspezifisch ist.</a:t>
            </a:r>
          </a:p>
        </p:txBody>
      </p:sp>
      <p:pic>
        <p:nvPicPr>
          <p:cNvPr id="7" name="Grafik 6" descr="Ein Bild, das Text, Quittung, Schrift, Algebra enthält.&#10;&#10;Automatisch generierte Beschreibung">
            <a:extLst>
              <a:ext uri="{FF2B5EF4-FFF2-40B4-BE49-F238E27FC236}">
                <a16:creationId xmlns:a16="http://schemas.microsoft.com/office/drawing/2014/main" id="{C119DDC1-2422-860B-8D7D-9EB036E2A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99" y="2332034"/>
            <a:ext cx="4720243" cy="1801813"/>
          </a:xfrm>
          <a:prstGeom prst="rect">
            <a:avLst/>
          </a:prstGeom>
        </p:spPr>
      </p:pic>
      <p:pic>
        <p:nvPicPr>
          <p:cNvPr id="9" name="Grafik 8" descr="Ein Bild, das Text, Schrift, weiß, Algebra enthält.&#10;&#10;Automatisch generierte Beschreibung">
            <a:extLst>
              <a:ext uri="{FF2B5EF4-FFF2-40B4-BE49-F238E27FC236}">
                <a16:creationId xmlns:a16="http://schemas.microsoft.com/office/drawing/2014/main" id="{85ED9B8F-342B-2437-BA8E-92BA8C8D22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6950" y="2332034"/>
            <a:ext cx="4012586" cy="1096966"/>
          </a:xfrm>
          <a:prstGeom prst="rect">
            <a:avLst/>
          </a:prstGeom>
        </p:spPr>
      </p:pic>
      <p:pic>
        <p:nvPicPr>
          <p:cNvPr id="12" name="Grafik 11" descr="Ein Bild, das Text, Quittung, Schrift, weiß enthält.&#10;&#10;Automatisch generierte Beschreibung">
            <a:extLst>
              <a:ext uri="{FF2B5EF4-FFF2-40B4-BE49-F238E27FC236}">
                <a16:creationId xmlns:a16="http://schemas.microsoft.com/office/drawing/2014/main" id="{08674CAE-DC4B-3701-0820-8DF9C7C09D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7899" y="4300066"/>
            <a:ext cx="5543550" cy="952432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077C0050-C26E-78BA-4624-3EE2D2F6B069}"/>
              </a:ext>
            </a:extLst>
          </p:cNvPr>
          <p:cNvSpPr txBox="1"/>
          <p:nvPr/>
        </p:nvSpPr>
        <p:spPr>
          <a:xfrm>
            <a:off x="6057900" y="3566616"/>
            <a:ext cx="5410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Generics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in Nim werden durch Typparameter in eckigen Klammern [T] definiert. Beim Aufruf wird sie durch einen konkreten Typ ersetzt</a:t>
            </a:r>
          </a:p>
        </p:txBody>
      </p:sp>
    </p:spTree>
    <p:extLst>
      <p:ext uri="{BB962C8B-B14F-4D97-AF65-F5344CB8AC3E}">
        <p14:creationId xmlns:p14="http://schemas.microsoft.com/office/powerpoint/2010/main" val="5669975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A6F7BB-30A8-4980-AD4A-2FB0B53FA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576" y="444136"/>
            <a:ext cx="4068024" cy="803639"/>
          </a:xfrm>
        </p:spPr>
        <p:txBody>
          <a:bodyPr rtlCol="0">
            <a:normAutofit fontScale="90000"/>
          </a:bodyPr>
          <a:lstStyle/>
          <a:p>
            <a:pPr algn="l" rtl="0"/>
            <a:r>
              <a:rPr lang="de-DE" dirty="0" err="1"/>
              <a:t>Generics</a:t>
            </a:r>
            <a:r>
              <a:rPr lang="de-DE" dirty="0"/>
              <a:t> Code Beispiel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3808A03-6EC3-48BE-9D18-5A746D092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33058" y="6370814"/>
            <a:ext cx="4114800" cy="365125"/>
          </a:xfrm>
        </p:spPr>
        <p:txBody>
          <a:bodyPr rtlCol="0"/>
          <a:lstStyle/>
          <a:p>
            <a:pPr rtl="0"/>
            <a:r>
              <a:rPr lang="de-DE" dirty="0"/>
              <a:t>Generics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6868410-BE8A-4C98-9C72-20D0A2A6A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7458" y="6370815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47</a:t>
            </a:fld>
            <a:endParaRPr lang="de-DE" dirty="0"/>
          </a:p>
        </p:txBody>
      </p:sp>
      <p:pic>
        <p:nvPicPr>
          <p:cNvPr id="12" name="Grafik 11" descr="Ein Bild, das Text, Schrift, Quittung, Screenshot enthält.&#10;&#10;Automatisch generierte Beschreibung">
            <a:extLst>
              <a:ext uri="{FF2B5EF4-FFF2-40B4-BE49-F238E27FC236}">
                <a16:creationId xmlns:a16="http://schemas.microsoft.com/office/drawing/2014/main" id="{643C315C-AE83-0405-2945-C25872FAB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75" y="1785939"/>
            <a:ext cx="5109543" cy="1566926"/>
          </a:xfrm>
          <a:prstGeom prst="rect">
            <a:avLst/>
          </a:prstGeom>
        </p:spPr>
      </p:pic>
      <p:pic>
        <p:nvPicPr>
          <p:cNvPr id="14" name="Grafik 13" descr="Ein Bild, das Text, Quittung, Schrift, weiß enthält.&#10;&#10;Automatisch generierte Beschreibung">
            <a:extLst>
              <a:ext uri="{FF2B5EF4-FFF2-40B4-BE49-F238E27FC236}">
                <a16:creationId xmlns:a16="http://schemas.microsoft.com/office/drawing/2014/main" id="{EEBAD093-B1E8-3BC4-10E6-1CF9AAC73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9884" y="1785940"/>
            <a:ext cx="4633624" cy="1566926"/>
          </a:xfrm>
          <a:prstGeom prst="rect">
            <a:avLst/>
          </a:prstGeom>
        </p:spPr>
      </p:pic>
      <p:pic>
        <p:nvPicPr>
          <p:cNvPr id="16" name="Grafik 15" descr="Ein Bild, das Text, Schrift, Quittung, weiß enthält.&#10;&#10;Automatisch generierte Beschreibung">
            <a:extLst>
              <a:ext uri="{FF2B5EF4-FFF2-40B4-BE49-F238E27FC236}">
                <a16:creationId xmlns:a16="http://schemas.microsoft.com/office/drawing/2014/main" id="{3AED0F6F-005B-373A-B193-87822FE188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576" y="4047955"/>
            <a:ext cx="5109542" cy="1401733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35A13B44-8BBD-60D9-3862-8E646F61B334}"/>
              </a:ext>
            </a:extLst>
          </p:cNvPr>
          <p:cNvSpPr txBox="1"/>
          <p:nvPr/>
        </p:nvSpPr>
        <p:spPr>
          <a:xfrm>
            <a:off x="732575" y="1416607"/>
            <a:ext cx="3177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Einfache Ausgabe der Eingabe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AC112D3-024B-BC6F-273F-133F6B660D4D}"/>
              </a:ext>
            </a:extLst>
          </p:cNvPr>
          <p:cNvSpPr txBox="1"/>
          <p:nvPr/>
        </p:nvSpPr>
        <p:spPr>
          <a:xfrm>
            <a:off x="6349884" y="1416607"/>
            <a:ext cx="3287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Vergleich der beiden Parameter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DEA2CDB-4E21-94E0-A405-BF455D5596E4}"/>
              </a:ext>
            </a:extLst>
          </p:cNvPr>
          <p:cNvSpPr txBox="1"/>
          <p:nvPr/>
        </p:nvSpPr>
        <p:spPr>
          <a:xfrm>
            <a:off x="732575" y="3537531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Mehrere Typparameter</a:t>
            </a:r>
          </a:p>
        </p:txBody>
      </p:sp>
    </p:spTree>
    <p:extLst>
      <p:ext uri="{BB962C8B-B14F-4D97-AF65-F5344CB8AC3E}">
        <p14:creationId xmlns:p14="http://schemas.microsoft.com/office/powerpoint/2010/main" val="34774530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F8B71-F8BA-24E2-F074-279CF0C7A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374CE6-CC9A-93A3-6270-F32026231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575" y="444136"/>
            <a:ext cx="9468699" cy="803639"/>
          </a:xfrm>
        </p:spPr>
        <p:txBody>
          <a:bodyPr rtlCol="0">
            <a:normAutofit fontScale="90000"/>
          </a:bodyPr>
          <a:lstStyle/>
          <a:p>
            <a:pPr algn="l" rtl="0"/>
            <a:r>
              <a:rPr lang="de-DE" dirty="0"/>
              <a:t>Datenstrukturen und Einschränkungen (</a:t>
            </a:r>
            <a:r>
              <a:rPr lang="de-DE" dirty="0" err="1"/>
              <a:t>Constraints</a:t>
            </a:r>
            <a:r>
              <a:rPr lang="de-DE" dirty="0"/>
              <a:t>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C56D524-7E40-4E04-5F8D-532019C59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33058" y="6370814"/>
            <a:ext cx="4114800" cy="365125"/>
          </a:xfrm>
        </p:spPr>
        <p:txBody>
          <a:bodyPr rtlCol="0"/>
          <a:lstStyle/>
          <a:p>
            <a:pPr rtl="0"/>
            <a:r>
              <a:rPr lang="de-DE" dirty="0"/>
              <a:t>Generics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DADABC8-280D-54D4-601F-C02B2982A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7458" y="6370815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48</a:t>
            </a:fld>
            <a:endParaRPr lang="de-DE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1C6C0CA-CC65-F4E5-43AB-8C91C7A69EB3}"/>
              </a:ext>
            </a:extLst>
          </p:cNvPr>
          <p:cNvSpPr txBox="1"/>
          <p:nvPr/>
        </p:nvSpPr>
        <p:spPr>
          <a:xfrm>
            <a:off x="732575" y="1416607"/>
            <a:ext cx="9873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 Nim kannst du auch generische Typen erstellen, wie z. B. Listen, Arrays oder </a:t>
            </a:r>
            <a:r>
              <a:rPr lang="de-DE" b="1" dirty="0"/>
              <a:t>eigene Strukturen.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665312E-21A9-8C9D-F32A-C30EFEE357AC}"/>
              </a:ext>
            </a:extLst>
          </p:cNvPr>
          <p:cNvSpPr txBox="1"/>
          <p:nvPr/>
        </p:nvSpPr>
        <p:spPr>
          <a:xfrm>
            <a:off x="732575" y="2855803"/>
            <a:ext cx="2529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Beispiel eigene Struktur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3A84F137-7BBE-84B1-8C38-1E1DAFC01E18}"/>
              </a:ext>
            </a:extLst>
          </p:cNvPr>
          <p:cNvSpPr txBox="1"/>
          <p:nvPr/>
        </p:nvSpPr>
        <p:spPr>
          <a:xfrm>
            <a:off x="732575" y="4537719"/>
            <a:ext cx="1421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Verwendung</a:t>
            </a:r>
          </a:p>
        </p:txBody>
      </p:sp>
      <p:pic>
        <p:nvPicPr>
          <p:cNvPr id="6" name="Grafik 5" descr="Ein Bild, das Text, Schrift, weiß, Quittung enthält.&#10;&#10;Automatisch generierte Beschreibung">
            <a:extLst>
              <a:ext uri="{FF2B5EF4-FFF2-40B4-BE49-F238E27FC236}">
                <a16:creationId xmlns:a16="http://schemas.microsoft.com/office/drawing/2014/main" id="{19D526C1-EB05-2392-A800-748F1F03A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75" y="3225135"/>
            <a:ext cx="4416825" cy="1160994"/>
          </a:xfrm>
          <a:prstGeom prst="rect">
            <a:avLst/>
          </a:prstGeom>
        </p:spPr>
      </p:pic>
      <p:pic>
        <p:nvPicPr>
          <p:cNvPr id="8" name="Grafik 7" descr="Ein Bild, das Text, Schrift, weiß, Quittung enthält.&#10;&#10;Automatisch generierte Beschreibung">
            <a:extLst>
              <a:ext uri="{FF2B5EF4-FFF2-40B4-BE49-F238E27FC236}">
                <a16:creationId xmlns:a16="http://schemas.microsoft.com/office/drawing/2014/main" id="{694763BE-FA1A-4590-8DC7-1166175EA0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575" y="4840899"/>
            <a:ext cx="4525905" cy="116099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655DBAF-C0D7-4D73-B544-6FC738DEC047}"/>
              </a:ext>
            </a:extLst>
          </p:cNvPr>
          <p:cNvSpPr txBox="1"/>
          <p:nvPr/>
        </p:nvSpPr>
        <p:spPr>
          <a:xfrm>
            <a:off x="732575" y="2222313"/>
            <a:ext cx="2379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Generische Objekte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2D2B1AA-D3C9-A363-1448-1DE04243B765}"/>
              </a:ext>
            </a:extLst>
          </p:cNvPr>
          <p:cNvSpPr txBox="1"/>
          <p:nvPr/>
        </p:nvSpPr>
        <p:spPr>
          <a:xfrm>
            <a:off x="6539045" y="2855803"/>
            <a:ext cx="2529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Beispiel eigene Struktur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7777F40-54F9-BEB2-36D9-A13D03715464}"/>
              </a:ext>
            </a:extLst>
          </p:cNvPr>
          <p:cNvSpPr txBox="1"/>
          <p:nvPr/>
        </p:nvSpPr>
        <p:spPr>
          <a:xfrm>
            <a:off x="6539045" y="4537719"/>
            <a:ext cx="1421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Verwendung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4436399F-88C4-68BC-390D-7AEC1321F613}"/>
              </a:ext>
            </a:extLst>
          </p:cNvPr>
          <p:cNvSpPr txBox="1"/>
          <p:nvPr/>
        </p:nvSpPr>
        <p:spPr>
          <a:xfrm>
            <a:off x="6539045" y="2222313"/>
            <a:ext cx="4736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Einschränkungen von Typen (</a:t>
            </a:r>
            <a:r>
              <a:rPr lang="de-DE" sz="2000" dirty="0" err="1"/>
              <a:t>Constraints</a:t>
            </a:r>
            <a:r>
              <a:rPr lang="de-DE" sz="2000" dirty="0"/>
              <a:t>)</a:t>
            </a:r>
          </a:p>
        </p:txBody>
      </p:sp>
      <p:pic>
        <p:nvPicPr>
          <p:cNvPr id="22" name="Grafik 21" descr="Ein Bild, das Text, Schrift, weiß, Algebra enthält.&#10;&#10;Automatisch generierte Beschreibung">
            <a:extLst>
              <a:ext uri="{FF2B5EF4-FFF2-40B4-BE49-F238E27FC236}">
                <a16:creationId xmlns:a16="http://schemas.microsoft.com/office/drawing/2014/main" id="{C5E457F0-A6B8-EA10-CA92-89372CAB89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6708" y="3225135"/>
            <a:ext cx="4741902" cy="943662"/>
          </a:xfrm>
          <a:prstGeom prst="rect">
            <a:avLst/>
          </a:prstGeom>
        </p:spPr>
      </p:pic>
      <p:pic>
        <p:nvPicPr>
          <p:cNvPr id="24" name="Grafik 23" descr="Ein Bild, das Text, Schrift, weiß enthält.&#10;&#10;Automatisch generierte Beschreibung">
            <a:extLst>
              <a:ext uri="{FF2B5EF4-FFF2-40B4-BE49-F238E27FC236}">
                <a16:creationId xmlns:a16="http://schemas.microsoft.com/office/drawing/2014/main" id="{46662036-2B06-6588-DF2A-A09A27E268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4029" y="4907050"/>
            <a:ext cx="4741902" cy="89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741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A367E0-2BA3-B6A8-50C0-78993AE4E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B98D58-CB9F-E253-9825-D58C23E731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0650" y="2108200"/>
            <a:ext cx="5187950" cy="733425"/>
          </a:xfrm>
        </p:spPr>
        <p:txBody>
          <a:bodyPr rtlCol="0"/>
          <a:lstStyle/>
          <a:p>
            <a:pPr rtl="0"/>
            <a:r>
              <a:rPr lang="de-DE" sz="6600" dirty="0"/>
              <a:t>TEMPLATES</a:t>
            </a:r>
            <a:endParaRPr lang="de-DE" sz="4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806FBD6-3F3E-30FD-9579-27CCDE3BFEAD}"/>
              </a:ext>
            </a:extLst>
          </p:cNvPr>
          <p:cNvSpPr txBox="1"/>
          <p:nvPr/>
        </p:nvSpPr>
        <p:spPr>
          <a:xfrm>
            <a:off x="6470650" y="3181350"/>
            <a:ext cx="51879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Sind ein Bestandteil der Metaprogrammierung in Nim. Sie ermöglichen es, wiederverwendbaren Code zu schreiben, der während der Kompilierzeit in den aufrufenden Code eingebettet wird.</a:t>
            </a:r>
          </a:p>
        </p:txBody>
      </p:sp>
    </p:spTree>
    <p:extLst>
      <p:ext uri="{BB962C8B-B14F-4D97-AF65-F5344CB8AC3E}">
        <p14:creationId xmlns:p14="http://schemas.microsoft.com/office/powerpoint/2010/main" val="2395897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0147" y="136525"/>
            <a:ext cx="6251705" cy="1204912"/>
          </a:xfrm>
        </p:spPr>
        <p:txBody>
          <a:bodyPr rtlCol="0"/>
          <a:lstStyle/>
          <a:p>
            <a:pPr rtl="0"/>
            <a:r>
              <a:rPr lang="de-DE" dirty="0"/>
              <a:t>Installationsmöglichkeiten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3634FE-ADF0-4BC3-A0A9-447EA9DD0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70147" y="2468863"/>
            <a:ext cx="6677706" cy="2209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de-DE" sz="1800" b="1" noProof="1"/>
              <a:t>Homebrew (macOS, Linux, WSL)</a:t>
            </a:r>
          </a:p>
          <a:p>
            <a:pPr rtl="0"/>
            <a:r>
              <a:rPr lang="de-DE" sz="1800" noProof="1"/>
              <a:t>	1 </a:t>
            </a:r>
            <a:r>
              <a:rPr lang="de-DE" sz="1800" b="1" noProof="1">
                <a:solidFill>
                  <a:srgbClr val="FF0000"/>
                </a:solidFill>
              </a:rPr>
              <a:t>brew</a:t>
            </a:r>
            <a:r>
              <a:rPr lang="de-DE" sz="1800" noProof="1"/>
              <a:t> install nim</a:t>
            </a:r>
          </a:p>
          <a:p>
            <a:pPr rtl="0"/>
            <a:endParaRPr lang="de-DE" sz="1800" noProof="1"/>
          </a:p>
          <a:p>
            <a:pPr rtl="0"/>
            <a:r>
              <a:rPr lang="de-DE" sz="1800" noProof="1"/>
              <a:t>Alternativ: </a:t>
            </a:r>
            <a:r>
              <a:rPr lang="de-DE" sz="1800" noProof="1">
                <a:hlinkClick r:id="rId3"/>
              </a:rPr>
              <a:t>Download – Nim Programming language</a:t>
            </a:r>
            <a:endParaRPr lang="de-DE" sz="1800" noProof="1"/>
          </a:p>
          <a:p>
            <a:pPr rtl="0"/>
            <a:r>
              <a:rPr lang="de-DE" sz="1800" noProof="1"/>
              <a:t>Online-Compiler: </a:t>
            </a:r>
            <a:r>
              <a:rPr lang="de-DE" sz="1800" noProof="1">
                <a:hlinkClick r:id="rId4"/>
              </a:rPr>
              <a:t>Nim Online Editor</a:t>
            </a:r>
            <a:endParaRPr lang="de-DE" sz="1800" noProof="1"/>
          </a:p>
          <a:p>
            <a:pPr rtl="0"/>
            <a:endParaRPr lang="de-DE" noProof="1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96A095E-DB05-47EC-A2D5-47398A4A0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0662" y="6349222"/>
            <a:ext cx="1743075" cy="365125"/>
          </a:xfrm>
        </p:spPr>
        <p:txBody>
          <a:bodyPr rtlCol="0"/>
          <a:lstStyle/>
          <a:p>
            <a:pPr rtl="0"/>
            <a:r>
              <a:rPr lang="de-DE" dirty="0"/>
              <a:t>Einführung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23C3221-5F04-4CA7-A86A-EEA8566A1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63722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F4A37AA9-0BEE-42AC-8CC0-AE5B86635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61420" y="6402397"/>
            <a:ext cx="4114800" cy="365125"/>
          </a:xfrm>
        </p:spPr>
        <p:txBody>
          <a:bodyPr rtlCol="0"/>
          <a:lstStyle/>
          <a:p>
            <a:pPr rtl="0"/>
            <a:r>
              <a:rPr lang="de-DE" dirty="0"/>
              <a:t>Templates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42152A75-1CD2-44EC-9374-C83D4604A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9179" y="6402397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50</a:t>
            </a:fld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6C7413B-9B7B-409A-AAE8-ECC7FA8D4B07}"/>
              </a:ext>
            </a:extLst>
          </p:cNvPr>
          <p:cNvSpPr txBox="1"/>
          <p:nvPr/>
        </p:nvSpPr>
        <p:spPr>
          <a:xfrm>
            <a:off x="687381" y="4413102"/>
            <a:ext cx="9200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chemeClr val="accent2"/>
                </a:solidFill>
              </a:rPr>
              <a:t>Syntax</a:t>
            </a:r>
          </a:p>
        </p:txBody>
      </p:sp>
      <p:pic>
        <p:nvPicPr>
          <p:cNvPr id="8" name="Grafik 7" descr="Ein Bild, das Text, Schrift, weiß, Algebra enthält.&#10;&#10;Automatisch generierte Beschreibung">
            <a:extLst>
              <a:ext uri="{FF2B5EF4-FFF2-40B4-BE49-F238E27FC236}">
                <a16:creationId xmlns:a16="http://schemas.microsoft.com/office/drawing/2014/main" id="{5F6DADA7-8042-C1F6-1E26-5D089442D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81" y="4982489"/>
            <a:ext cx="5156389" cy="88661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A4A67A8-BB21-F29C-A710-FB4BF3C3BBB0}"/>
              </a:ext>
            </a:extLst>
          </p:cNvPr>
          <p:cNvSpPr txBox="1"/>
          <p:nvPr/>
        </p:nvSpPr>
        <p:spPr>
          <a:xfrm>
            <a:off x="650872" y="5869108"/>
            <a:ext cx="2455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ReturnType</a:t>
            </a:r>
            <a:r>
              <a:rPr lang="de-DE" dirty="0"/>
              <a:t> ist optional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C9A54DF-B4A9-6AE7-D7D8-4EE431BDCA24}"/>
              </a:ext>
            </a:extLst>
          </p:cNvPr>
          <p:cNvSpPr txBox="1"/>
          <p:nvPr/>
        </p:nvSpPr>
        <p:spPr>
          <a:xfrm>
            <a:off x="650872" y="580746"/>
            <a:ext cx="11001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In Nim werden Templates zur Kompilierzeit expandiert, während normale Funktionen zur Laufzeit ausgeführt werden. Der zentrale Unterschied liegt also in Zeitpunkt und Art der Verarbeitung. Sind auch Typunabhängig.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0329AC0-C54D-52DE-4BAB-54913B3677D8}"/>
              </a:ext>
            </a:extLst>
          </p:cNvPr>
          <p:cNvSpPr txBox="1"/>
          <p:nvPr/>
        </p:nvSpPr>
        <p:spPr>
          <a:xfrm>
            <a:off x="650872" y="1516092"/>
            <a:ext cx="51563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Templates: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Der Compiler ersetzt bei der Kompilierung die Template-Verwendung durch den tatsächlichen Code des Templates, angepasst an den Kontext.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Es handelt sich um eine Art </a:t>
            </a:r>
            <a:r>
              <a:rPr lang="de-DE" b="1" dirty="0"/>
              <a:t>Code-Generator</a:t>
            </a:r>
            <a:r>
              <a:rPr lang="de-DE" dirty="0"/>
              <a:t>, der den finalen Code direkt in das Programm einfügt.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Nach der Kompilierung gibt es keine Spur mehr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424A46C-9A4E-67F2-1339-6ED917271F7B}"/>
              </a:ext>
            </a:extLst>
          </p:cNvPr>
          <p:cNvSpPr txBox="1"/>
          <p:nvPr/>
        </p:nvSpPr>
        <p:spPr>
          <a:xfrm>
            <a:off x="6096000" y="1516091"/>
            <a:ext cx="51563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Normale Funktionen: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Der Code bleibt als separater Baustein (z. B. eine maschinenlesbare Funktion) erhalten und wird erst zur Laufzeit ausgeführt.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Sie benötigen zusätzlichen Overhead, wie z. B. die Arbeit des Funktionsaufrufs, Verwalten von Parametern. Einfacherer wäre direkt a*2 </a:t>
            </a:r>
          </a:p>
        </p:txBody>
      </p:sp>
    </p:spTree>
    <p:extLst>
      <p:ext uri="{BB962C8B-B14F-4D97-AF65-F5344CB8AC3E}">
        <p14:creationId xmlns:p14="http://schemas.microsoft.com/office/powerpoint/2010/main" val="35554709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A40047-2EA1-31D0-34F4-2E3206C95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E7AE2C8-92F1-EF65-BAC9-D1E6BB50D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77485" y="6370815"/>
            <a:ext cx="3107085" cy="487186"/>
          </a:xfrm>
        </p:spPr>
        <p:txBody>
          <a:bodyPr rtlCol="0"/>
          <a:lstStyle/>
          <a:p>
            <a:pPr rtl="0"/>
            <a:r>
              <a:rPr lang="de-DE" dirty="0"/>
              <a:t>Templates</a:t>
            </a:r>
          </a:p>
          <a:p>
            <a:pPr rtl="0"/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C672F31-74D0-5728-51D2-36B033C16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9323" y="6370815"/>
            <a:ext cx="1155247" cy="365126"/>
          </a:xfrm>
        </p:spPr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51</a:t>
            </a:fld>
            <a:endParaRPr lang="de-DE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F8F0F3D-7C54-2FAA-D1AB-B33DC076CF0B}"/>
              </a:ext>
            </a:extLst>
          </p:cNvPr>
          <p:cNvSpPr txBox="1"/>
          <p:nvPr/>
        </p:nvSpPr>
        <p:spPr>
          <a:xfrm>
            <a:off x="648179" y="2891669"/>
            <a:ext cx="2544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Einfache Berechnungen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0C19172-7854-2B5B-3E37-661A06E2B1C4}"/>
              </a:ext>
            </a:extLst>
          </p:cNvPr>
          <p:cNvSpPr txBox="1"/>
          <p:nvPr/>
        </p:nvSpPr>
        <p:spPr>
          <a:xfrm>
            <a:off x="732575" y="656053"/>
            <a:ext cx="23438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Einfaches Template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97752BE-2635-268D-0412-075E79A2A8DF}"/>
              </a:ext>
            </a:extLst>
          </p:cNvPr>
          <p:cNvSpPr txBox="1"/>
          <p:nvPr/>
        </p:nvSpPr>
        <p:spPr>
          <a:xfrm>
            <a:off x="6539045" y="1056983"/>
            <a:ext cx="4741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Templates können generisch sein und automatisch den Typ der Parameter ableiten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041807DC-F6DC-61E3-46EF-6419AAF5EB62}"/>
              </a:ext>
            </a:extLst>
          </p:cNvPr>
          <p:cNvSpPr txBox="1"/>
          <p:nvPr/>
        </p:nvSpPr>
        <p:spPr>
          <a:xfrm>
            <a:off x="6539045" y="656053"/>
            <a:ext cx="3085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Templates mit Typinferenz</a:t>
            </a:r>
          </a:p>
        </p:txBody>
      </p:sp>
      <p:pic>
        <p:nvPicPr>
          <p:cNvPr id="7" name="Grafik 6" descr="Ein Bild, das Text, Quittung, Schrift, Screenshot enthält.&#10;&#10;Automatisch generierte Beschreibung">
            <a:extLst>
              <a:ext uri="{FF2B5EF4-FFF2-40B4-BE49-F238E27FC236}">
                <a16:creationId xmlns:a16="http://schemas.microsoft.com/office/drawing/2014/main" id="{26374B8D-0D84-E1DD-0124-4244DC3EF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75" y="1143169"/>
            <a:ext cx="4796196" cy="1079144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EA42132-6842-D47F-A658-92CCFE8CF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7763" y="1776068"/>
            <a:ext cx="4041561" cy="1999283"/>
          </a:xfrm>
          <a:prstGeom prst="rect">
            <a:avLst/>
          </a:prstGeom>
        </p:spPr>
      </p:pic>
      <p:pic>
        <p:nvPicPr>
          <p:cNvPr id="21" name="Grafik 20" descr="Ein Bild, das Text, Schrift, Quittung, weiß enthält.&#10;&#10;Automatisch generierte Beschreibung">
            <a:extLst>
              <a:ext uri="{FF2B5EF4-FFF2-40B4-BE49-F238E27FC236}">
                <a16:creationId xmlns:a16="http://schemas.microsoft.com/office/drawing/2014/main" id="{A7C10975-2AB4-F480-A810-FDC415BAB7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575" y="3261001"/>
            <a:ext cx="3172082" cy="1796774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7BE4EB35-615F-7681-3F99-A3858A389021}"/>
              </a:ext>
            </a:extLst>
          </p:cNvPr>
          <p:cNvSpPr txBox="1"/>
          <p:nvPr/>
        </p:nvSpPr>
        <p:spPr>
          <a:xfrm>
            <a:off x="648179" y="5143331"/>
            <a:ext cx="26290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Hier wird der Code (x * x) direkt eingebettet, sodass kein Funktionsaufruf erfolgt.</a:t>
            </a:r>
          </a:p>
        </p:txBody>
      </p:sp>
    </p:spTree>
    <p:extLst>
      <p:ext uri="{BB962C8B-B14F-4D97-AF65-F5344CB8AC3E}">
        <p14:creationId xmlns:p14="http://schemas.microsoft.com/office/powerpoint/2010/main" val="11151222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115"/>
          <p:cNvSpPr txBox="1">
            <a:spLocks noGrp="1"/>
          </p:cNvSpPr>
          <p:nvPr>
            <p:ph type="ctrTitle"/>
          </p:nvPr>
        </p:nvSpPr>
        <p:spPr>
          <a:xfrm>
            <a:off x="6470650" y="2108200"/>
            <a:ext cx="51879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600"/>
              <a:buFont typeface="Arial"/>
              <a:buNone/>
            </a:pPr>
            <a:r>
              <a:rPr lang="de-DE" sz="6600"/>
              <a:t>Macros</a:t>
            </a:r>
            <a:endParaRPr sz="4400"/>
          </a:p>
        </p:txBody>
      </p:sp>
      <p:sp>
        <p:nvSpPr>
          <p:cNvPr id="1272" name="Google Shape;1272;p115"/>
          <p:cNvSpPr txBox="1"/>
          <p:nvPr/>
        </p:nvSpPr>
        <p:spPr>
          <a:xfrm>
            <a:off x="6470650" y="3181350"/>
            <a:ext cx="5187900" cy="16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>
                <a:solidFill>
                  <a:schemeClr val="dk1"/>
                </a:solidFill>
              </a:rPr>
              <a:t>Makros in Nim sind Werkzeuge, die zur Compile-Zeit laufen und Code generieren oder transformieren, indem sie direkt auf der Abstract Syntax Tree (AST) des Programms arbeiten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116"/>
          <p:cNvSpPr txBox="1">
            <a:spLocks noGrp="1"/>
          </p:cNvSpPr>
          <p:nvPr>
            <p:ph type="ftr" idx="11"/>
          </p:nvPr>
        </p:nvSpPr>
        <p:spPr>
          <a:xfrm>
            <a:off x="8677485" y="6370815"/>
            <a:ext cx="31071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Macros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116"/>
          <p:cNvSpPr txBox="1">
            <a:spLocks noGrp="1"/>
          </p:cNvSpPr>
          <p:nvPr>
            <p:ph type="sldNum" idx="12"/>
          </p:nvPr>
        </p:nvSpPr>
        <p:spPr>
          <a:xfrm>
            <a:off x="10629323" y="6370815"/>
            <a:ext cx="11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53</a:t>
            </a:fld>
            <a:endParaRPr/>
          </a:p>
        </p:txBody>
      </p:sp>
      <p:sp>
        <p:nvSpPr>
          <p:cNvPr id="1280" name="Google Shape;1280;p116"/>
          <p:cNvSpPr txBox="1"/>
          <p:nvPr/>
        </p:nvSpPr>
        <p:spPr>
          <a:xfrm>
            <a:off x="771150" y="1716925"/>
            <a:ext cx="10649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500">
              <a:solidFill>
                <a:srgbClr val="3F3F3F"/>
              </a:solidFill>
            </a:endParaRPr>
          </a:p>
        </p:txBody>
      </p:sp>
      <p:sp>
        <p:nvSpPr>
          <p:cNvPr id="1281" name="Google Shape;1281;p116"/>
          <p:cNvSpPr txBox="1"/>
          <p:nvPr/>
        </p:nvSpPr>
        <p:spPr>
          <a:xfrm>
            <a:off x="771150" y="562600"/>
            <a:ext cx="55872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2500">
                <a:solidFill>
                  <a:srgbClr val="3F3F3F"/>
                </a:solidFill>
              </a:rPr>
              <a:t>Makro Argumente</a:t>
            </a:r>
            <a:endParaRPr sz="2500">
              <a:solidFill>
                <a:srgbClr val="3F3F3F"/>
              </a:solidFill>
            </a:endParaRPr>
          </a:p>
        </p:txBody>
      </p:sp>
      <p:sp>
        <p:nvSpPr>
          <p:cNvPr id="1282" name="Google Shape;1282;p116"/>
          <p:cNvSpPr txBox="1"/>
          <p:nvPr/>
        </p:nvSpPr>
        <p:spPr>
          <a:xfrm>
            <a:off x="771150" y="1716925"/>
            <a:ext cx="5587200" cy="40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2200" u="sng">
                <a:solidFill>
                  <a:srgbClr val="3F3F3F"/>
                </a:solidFill>
              </a:rPr>
              <a:t>Untyped Arguments</a:t>
            </a:r>
            <a:endParaRPr sz="2200" u="sng">
              <a:solidFill>
                <a:srgbClr val="3F3F3F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2000"/>
              <a:buChar char="●"/>
            </a:pPr>
            <a:r>
              <a:rPr lang="de-DE" sz="2000">
                <a:solidFill>
                  <a:srgbClr val="3F3F3F"/>
                </a:solidFill>
              </a:rPr>
              <a:t>Syntaxbaum wird unverändert an das Makro übergeben</a:t>
            </a:r>
            <a:endParaRPr sz="2000">
              <a:solidFill>
                <a:srgbClr val="3F3F3F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Char char="●"/>
            </a:pPr>
            <a:r>
              <a:rPr lang="de-DE" sz="2000">
                <a:solidFill>
                  <a:srgbClr val="3F3F3F"/>
                </a:solidFill>
              </a:rPr>
              <a:t>Vorteile:</a:t>
            </a:r>
            <a:endParaRPr sz="2000">
              <a:solidFill>
                <a:srgbClr val="3F3F3F"/>
              </a:solidFill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Char char="○"/>
            </a:pPr>
            <a:r>
              <a:rPr lang="de-DE" sz="2000">
                <a:solidFill>
                  <a:srgbClr val="3F3F3F"/>
                </a:solidFill>
              </a:rPr>
              <a:t>Syntaxbaum ist vorhersehbar und weniger komplex</a:t>
            </a:r>
            <a:endParaRPr sz="2000">
              <a:solidFill>
                <a:srgbClr val="3F3F3F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Char char="●"/>
            </a:pPr>
            <a:r>
              <a:rPr lang="de-DE" sz="2000">
                <a:solidFill>
                  <a:srgbClr val="3F3F3F"/>
                </a:solidFill>
              </a:rPr>
              <a:t>Nachteile:</a:t>
            </a:r>
            <a:endParaRPr sz="2000">
              <a:solidFill>
                <a:srgbClr val="3F3F3F"/>
              </a:solidFill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Char char="○"/>
            </a:pPr>
            <a:r>
              <a:rPr lang="de-DE" sz="2000">
                <a:solidFill>
                  <a:srgbClr val="3F3F3F"/>
                </a:solidFill>
              </a:rPr>
              <a:t>Funktioniert nicht gut mit Nim's Overloading</a:t>
            </a:r>
            <a:endParaRPr sz="2000">
              <a:solidFill>
                <a:srgbClr val="3F3F3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rgbClr val="3F3F3F"/>
              </a:solidFill>
            </a:endParaRPr>
          </a:p>
        </p:txBody>
      </p:sp>
      <p:sp>
        <p:nvSpPr>
          <p:cNvPr id="1283" name="Google Shape;1283;p116"/>
          <p:cNvSpPr txBox="1"/>
          <p:nvPr/>
        </p:nvSpPr>
        <p:spPr>
          <a:xfrm>
            <a:off x="6402075" y="1716925"/>
            <a:ext cx="4559100" cy="40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2200" u="sng">
                <a:solidFill>
                  <a:srgbClr val="3F3F3F"/>
                </a:solidFill>
              </a:rPr>
              <a:t>Typed Arguments</a:t>
            </a:r>
            <a:endParaRPr sz="2200" u="sng">
              <a:solidFill>
                <a:srgbClr val="3F3F3F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2000"/>
              <a:buChar char="●"/>
            </a:pPr>
            <a:r>
              <a:rPr lang="de-DE" sz="2000">
                <a:solidFill>
                  <a:srgbClr val="3F3F3F"/>
                </a:solidFill>
              </a:rPr>
              <a:t>Syntaxbaum wird semantisch geprüft:</a:t>
            </a:r>
            <a:endParaRPr sz="2000">
              <a:solidFill>
                <a:srgbClr val="3F3F3F"/>
              </a:solidFill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Char char="○"/>
            </a:pPr>
            <a:r>
              <a:rPr lang="de-DE" sz="2000">
                <a:solidFill>
                  <a:srgbClr val="3F3F3F"/>
                </a:solidFill>
              </a:rPr>
              <a:t>Identifier werden zu Symbolen aufgelöst</a:t>
            </a:r>
            <a:endParaRPr sz="2000">
              <a:solidFill>
                <a:srgbClr val="3F3F3F"/>
              </a:solidFill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Char char="○"/>
            </a:pPr>
            <a:r>
              <a:rPr lang="de-DE" sz="2000">
                <a:solidFill>
                  <a:srgbClr val="3F3F3F"/>
                </a:solidFill>
              </a:rPr>
              <a:t>Typinformationen sind sichtbar</a:t>
            </a:r>
            <a:endParaRPr sz="2000">
              <a:solidFill>
                <a:srgbClr val="3F3F3F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Char char="●"/>
            </a:pPr>
            <a:r>
              <a:rPr lang="de-DE" sz="2000">
                <a:solidFill>
                  <a:srgbClr val="3F3F3F"/>
                </a:solidFill>
              </a:rPr>
              <a:t>Vorteil:</a:t>
            </a:r>
            <a:endParaRPr sz="2000">
              <a:solidFill>
                <a:srgbClr val="3F3F3F"/>
              </a:solidFill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Char char="○"/>
            </a:pPr>
            <a:r>
              <a:rPr lang="de-DE" sz="2000">
                <a:solidFill>
                  <a:srgbClr val="3F3F3F"/>
                </a:solidFill>
              </a:rPr>
              <a:t>Liefert genauere Syntaxbäume</a:t>
            </a:r>
            <a:endParaRPr sz="2000">
              <a:solidFill>
                <a:srgbClr val="3F3F3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rgbClr val="3F3F3F"/>
              </a:solidFill>
            </a:endParaRPr>
          </a:p>
        </p:txBody>
      </p:sp>
      <p:pic>
        <p:nvPicPr>
          <p:cNvPr id="1284" name="Google Shape;1284;p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5438" y="5851813"/>
            <a:ext cx="7821126" cy="88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117"/>
          <p:cNvSpPr txBox="1">
            <a:spLocks noGrp="1"/>
          </p:cNvSpPr>
          <p:nvPr>
            <p:ph type="ftr" idx="11"/>
          </p:nvPr>
        </p:nvSpPr>
        <p:spPr>
          <a:xfrm>
            <a:off x="8677485" y="6370815"/>
            <a:ext cx="31071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Macros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117"/>
          <p:cNvSpPr txBox="1">
            <a:spLocks noGrp="1"/>
          </p:cNvSpPr>
          <p:nvPr>
            <p:ph type="sldNum" idx="12"/>
          </p:nvPr>
        </p:nvSpPr>
        <p:spPr>
          <a:xfrm>
            <a:off x="10629323" y="6370815"/>
            <a:ext cx="11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54</a:t>
            </a:fld>
            <a:endParaRPr/>
          </a:p>
        </p:txBody>
      </p:sp>
      <p:sp>
        <p:nvSpPr>
          <p:cNvPr id="1292" name="Google Shape;1292;p117"/>
          <p:cNvSpPr txBox="1"/>
          <p:nvPr/>
        </p:nvSpPr>
        <p:spPr>
          <a:xfrm>
            <a:off x="6416625" y="1862425"/>
            <a:ext cx="4922700" cy="17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2200" u="sng">
                <a:solidFill>
                  <a:srgbClr val="3F3F3F"/>
                </a:solidFill>
              </a:rPr>
              <a:t>Code-Blöcke als Argumente</a:t>
            </a:r>
            <a:endParaRPr sz="2200" u="sng">
              <a:solidFill>
                <a:srgbClr val="3F3F3F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2000"/>
              <a:buChar char="●"/>
            </a:pPr>
            <a:r>
              <a:rPr lang="de-DE" sz="2000">
                <a:solidFill>
                  <a:srgbClr val="3F3F3F"/>
                </a:solidFill>
              </a:rPr>
              <a:t>Code-Blöcke können als letzte Argumente in einem Funktionsaufruf genutzt werden</a:t>
            </a:r>
            <a:endParaRPr sz="2000">
              <a:solidFill>
                <a:srgbClr val="3F3F3F"/>
              </a:solidFill>
            </a:endParaRPr>
          </a:p>
        </p:txBody>
      </p:sp>
      <p:sp>
        <p:nvSpPr>
          <p:cNvPr id="1293" name="Google Shape;1293;p117"/>
          <p:cNvSpPr txBox="1"/>
          <p:nvPr/>
        </p:nvSpPr>
        <p:spPr>
          <a:xfrm>
            <a:off x="771150" y="562600"/>
            <a:ext cx="55872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de-DE" sz="2500">
                <a:solidFill>
                  <a:srgbClr val="3F3F3F"/>
                </a:solidFill>
              </a:rPr>
              <a:t>Makro Argumente</a:t>
            </a:r>
            <a:endParaRPr sz="2500">
              <a:solidFill>
                <a:srgbClr val="3F3F3F"/>
              </a:solidFill>
            </a:endParaRPr>
          </a:p>
        </p:txBody>
      </p:sp>
      <p:sp>
        <p:nvSpPr>
          <p:cNvPr id="1294" name="Google Shape;1294;p117"/>
          <p:cNvSpPr txBox="1"/>
          <p:nvPr/>
        </p:nvSpPr>
        <p:spPr>
          <a:xfrm>
            <a:off x="771150" y="1862425"/>
            <a:ext cx="5587200" cy="14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2300" u="sng">
                <a:solidFill>
                  <a:srgbClr val="3F3F3F"/>
                </a:solidFill>
              </a:rPr>
              <a:t>Static Arguments</a:t>
            </a:r>
            <a:endParaRPr sz="2300" u="sng">
              <a:solidFill>
                <a:srgbClr val="3F3F3F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2000"/>
              <a:buChar char="●"/>
            </a:pPr>
            <a:r>
              <a:rPr lang="de-DE" sz="2000">
                <a:solidFill>
                  <a:srgbClr val="3F3F3F"/>
                </a:solidFill>
              </a:rPr>
              <a:t>Übergibt Werte als Werte, nicht als Syntaxbäume</a:t>
            </a:r>
            <a:endParaRPr sz="2000">
              <a:solidFill>
                <a:srgbClr val="3F3F3F"/>
              </a:solidFill>
            </a:endParaRPr>
          </a:p>
        </p:txBody>
      </p:sp>
      <p:pic>
        <p:nvPicPr>
          <p:cNvPr id="1295" name="Google Shape;1295;p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151" y="4000450"/>
            <a:ext cx="4922700" cy="733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6" name="Google Shape;1296;p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6625" y="4000458"/>
            <a:ext cx="4057650" cy="93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p118"/>
          <p:cNvSpPr txBox="1">
            <a:spLocks noGrp="1"/>
          </p:cNvSpPr>
          <p:nvPr>
            <p:ph type="ftr" idx="11"/>
          </p:nvPr>
        </p:nvSpPr>
        <p:spPr>
          <a:xfrm>
            <a:off x="8677485" y="6370815"/>
            <a:ext cx="31071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Macros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118"/>
          <p:cNvSpPr txBox="1">
            <a:spLocks noGrp="1"/>
          </p:cNvSpPr>
          <p:nvPr>
            <p:ph type="sldNum" idx="12"/>
          </p:nvPr>
        </p:nvSpPr>
        <p:spPr>
          <a:xfrm>
            <a:off x="10629323" y="6370815"/>
            <a:ext cx="11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55</a:t>
            </a:fld>
            <a:endParaRPr/>
          </a:p>
        </p:txBody>
      </p:sp>
      <p:sp>
        <p:nvSpPr>
          <p:cNvPr id="1304" name="Google Shape;1304;p118"/>
          <p:cNvSpPr txBox="1"/>
          <p:nvPr/>
        </p:nvSpPr>
        <p:spPr>
          <a:xfrm>
            <a:off x="771150" y="1716925"/>
            <a:ext cx="10649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500">
              <a:solidFill>
                <a:srgbClr val="3F3F3F"/>
              </a:solidFill>
            </a:endParaRPr>
          </a:p>
        </p:txBody>
      </p:sp>
      <p:sp>
        <p:nvSpPr>
          <p:cNvPr id="1305" name="Google Shape;1305;p118"/>
          <p:cNvSpPr txBox="1"/>
          <p:nvPr/>
        </p:nvSpPr>
        <p:spPr>
          <a:xfrm>
            <a:off x="771150" y="562600"/>
            <a:ext cx="55872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de-DE" sz="2500">
                <a:solidFill>
                  <a:srgbClr val="3F3F3F"/>
                </a:solidFill>
              </a:rPr>
              <a:t>Der Syntaxbaum (AST)</a:t>
            </a:r>
            <a:endParaRPr sz="2500">
              <a:solidFill>
                <a:srgbClr val="3F3F3F"/>
              </a:solidFill>
            </a:endParaRPr>
          </a:p>
        </p:txBody>
      </p:sp>
      <p:sp>
        <p:nvSpPr>
          <p:cNvPr id="1306" name="Google Shape;1306;p118"/>
          <p:cNvSpPr txBox="1"/>
          <p:nvPr/>
        </p:nvSpPr>
        <p:spPr>
          <a:xfrm>
            <a:off x="771150" y="1716925"/>
            <a:ext cx="9858300" cy="16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2200">
                <a:solidFill>
                  <a:srgbClr val="3F3F3F"/>
                </a:solidFill>
              </a:rPr>
              <a:t>Syntaxbäume sind zentrale Elemente für Makros</a:t>
            </a:r>
            <a:endParaRPr sz="2200">
              <a:solidFill>
                <a:srgbClr val="3F3F3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2200" u="sng">
                <a:solidFill>
                  <a:srgbClr val="3F3F3F"/>
                </a:solidFill>
              </a:rPr>
              <a:t>Analyse-Tools:</a:t>
            </a:r>
            <a:endParaRPr sz="2200" u="sng">
              <a:solidFill>
                <a:srgbClr val="3F3F3F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de-DE" sz="2000" b="1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treeRepr</a:t>
            </a:r>
            <a:r>
              <a:rPr lang="de-DE" sz="2000">
                <a:solidFill>
                  <a:schemeClr val="dk1"/>
                </a:solidFill>
              </a:rPr>
              <a:t>: </a:t>
            </a:r>
            <a:r>
              <a:rPr lang="de-DE" sz="2000">
                <a:solidFill>
                  <a:srgbClr val="3F3F3F"/>
                </a:solidFill>
              </a:rPr>
              <a:t>Gibt Syntaxbäume als String aus</a:t>
            </a:r>
            <a:endParaRPr sz="2000">
              <a:solidFill>
                <a:srgbClr val="3F3F3F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de-DE" sz="2000" b="1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dumpTree</a:t>
            </a:r>
            <a:r>
              <a:rPr lang="de-DE" sz="2000">
                <a:solidFill>
                  <a:schemeClr val="dk1"/>
                </a:solidFill>
              </a:rPr>
              <a:t>: </a:t>
            </a:r>
            <a:r>
              <a:rPr lang="de-DE" sz="2000">
                <a:solidFill>
                  <a:srgbClr val="3F3F3F"/>
                </a:solidFill>
              </a:rPr>
              <a:t>Debugging von Syntaxbäumen</a:t>
            </a:r>
            <a:endParaRPr sz="2000">
              <a:solidFill>
                <a:srgbClr val="3F3F3F"/>
              </a:solidFill>
            </a:endParaRPr>
          </a:p>
        </p:txBody>
      </p:sp>
      <p:pic>
        <p:nvPicPr>
          <p:cNvPr id="1307" name="Google Shape;1307;p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9975" y="2489388"/>
            <a:ext cx="4392050" cy="352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119"/>
          <p:cNvSpPr txBox="1">
            <a:spLocks noGrp="1"/>
          </p:cNvSpPr>
          <p:nvPr>
            <p:ph type="ftr" idx="11"/>
          </p:nvPr>
        </p:nvSpPr>
        <p:spPr>
          <a:xfrm>
            <a:off x="8677485" y="6370815"/>
            <a:ext cx="31071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Macros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119"/>
          <p:cNvSpPr txBox="1">
            <a:spLocks noGrp="1"/>
          </p:cNvSpPr>
          <p:nvPr>
            <p:ph type="sldNum" idx="12"/>
          </p:nvPr>
        </p:nvSpPr>
        <p:spPr>
          <a:xfrm>
            <a:off x="10629323" y="6370815"/>
            <a:ext cx="11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56</a:t>
            </a:fld>
            <a:endParaRPr/>
          </a:p>
        </p:txBody>
      </p:sp>
      <p:sp>
        <p:nvSpPr>
          <p:cNvPr id="1315" name="Google Shape;1315;p119"/>
          <p:cNvSpPr txBox="1"/>
          <p:nvPr/>
        </p:nvSpPr>
        <p:spPr>
          <a:xfrm>
            <a:off x="771150" y="1716925"/>
            <a:ext cx="10649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500">
              <a:solidFill>
                <a:srgbClr val="3F3F3F"/>
              </a:solidFill>
            </a:endParaRPr>
          </a:p>
        </p:txBody>
      </p:sp>
      <p:sp>
        <p:nvSpPr>
          <p:cNvPr id="1316" name="Google Shape;1316;p119"/>
          <p:cNvSpPr txBox="1"/>
          <p:nvPr/>
        </p:nvSpPr>
        <p:spPr>
          <a:xfrm>
            <a:off x="771150" y="562600"/>
            <a:ext cx="55872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de-DE" sz="2500">
                <a:solidFill>
                  <a:srgbClr val="3F3F3F"/>
                </a:solidFill>
              </a:rPr>
              <a:t>Eigene Makros schreiben</a:t>
            </a:r>
            <a:endParaRPr sz="2500">
              <a:solidFill>
                <a:srgbClr val="3F3F3F"/>
              </a:solidFill>
            </a:endParaRPr>
          </a:p>
        </p:txBody>
      </p:sp>
      <p:sp>
        <p:nvSpPr>
          <p:cNvPr id="1317" name="Google Shape;1317;p119"/>
          <p:cNvSpPr txBox="1"/>
          <p:nvPr/>
        </p:nvSpPr>
        <p:spPr>
          <a:xfrm>
            <a:off x="771150" y="1716925"/>
            <a:ext cx="9858300" cy="17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de-DE" sz="2200" u="sng">
                <a:solidFill>
                  <a:srgbClr val="3F3F3F"/>
                </a:solidFill>
              </a:rPr>
              <a:t>Custom Semantic Checking</a:t>
            </a:r>
            <a:endParaRPr sz="2200" u="sng">
              <a:solidFill>
                <a:srgbClr val="3F3F3F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2000"/>
              <a:buChar char="●"/>
            </a:pPr>
            <a:r>
              <a:rPr lang="de-DE" sz="2000">
                <a:solidFill>
                  <a:srgbClr val="3F3F3F"/>
                </a:solidFill>
              </a:rPr>
              <a:t>Eingabe validieren:</a:t>
            </a:r>
            <a:endParaRPr sz="2000">
              <a:solidFill>
                <a:srgbClr val="3F3F3F"/>
              </a:solidFill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de-DE" sz="2000" b="1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expectKind</a:t>
            </a:r>
            <a:r>
              <a:rPr lang="de-DE" sz="2000">
                <a:solidFill>
                  <a:schemeClr val="dk1"/>
                </a:solidFill>
              </a:rPr>
              <a:t>: </a:t>
            </a:r>
            <a:r>
              <a:rPr lang="de-DE" sz="2000">
                <a:solidFill>
                  <a:srgbClr val="3F3F3F"/>
                </a:solidFill>
              </a:rPr>
              <a:t>Überprüft den Knotentyp</a:t>
            </a:r>
            <a:endParaRPr sz="2000">
              <a:solidFill>
                <a:srgbClr val="3F3F3F"/>
              </a:solidFill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de-DE" sz="2000" b="1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expectLen</a:t>
            </a:r>
            <a:r>
              <a:rPr lang="de-DE" sz="2000">
                <a:solidFill>
                  <a:schemeClr val="dk1"/>
                </a:solidFill>
              </a:rPr>
              <a:t>: </a:t>
            </a:r>
            <a:r>
              <a:rPr lang="de-DE" sz="2000">
                <a:solidFill>
                  <a:srgbClr val="3F3F3F"/>
                </a:solidFill>
              </a:rPr>
              <a:t>Überprüft die Anzahl der Knoten</a:t>
            </a:r>
            <a:endParaRPr sz="2000">
              <a:solidFill>
                <a:srgbClr val="3F3F3F"/>
              </a:solidFill>
            </a:endParaRPr>
          </a:p>
        </p:txBody>
      </p:sp>
      <p:pic>
        <p:nvPicPr>
          <p:cNvPr id="1318" name="Google Shape;1318;p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150" y="3729625"/>
            <a:ext cx="10711750" cy="116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p120"/>
          <p:cNvSpPr txBox="1">
            <a:spLocks noGrp="1"/>
          </p:cNvSpPr>
          <p:nvPr>
            <p:ph type="ftr" idx="11"/>
          </p:nvPr>
        </p:nvSpPr>
        <p:spPr>
          <a:xfrm>
            <a:off x="8677485" y="6370815"/>
            <a:ext cx="31071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Macros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120"/>
          <p:cNvSpPr txBox="1">
            <a:spLocks noGrp="1"/>
          </p:cNvSpPr>
          <p:nvPr>
            <p:ph type="sldNum" idx="12"/>
          </p:nvPr>
        </p:nvSpPr>
        <p:spPr>
          <a:xfrm>
            <a:off x="10629323" y="6370815"/>
            <a:ext cx="11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57</a:t>
            </a:fld>
            <a:endParaRPr/>
          </a:p>
        </p:txBody>
      </p:sp>
      <p:sp>
        <p:nvSpPr>
          <p:cNvPr id="1326" name="Google Shape;1326;p120"/>
          <p:cNvSpPr txBox="1"/>
          <p:nvPr/>
        </p:nvSpPr>
        <p:spPr>
          <a:xfrm>
            <a:off x="771150" y="1716925"/>
            <a:ext cx="10649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500">
              <a:solidFill>
                <a:srgbClr val="3F3F3F"/>
              </a:solidFill>
            </a:endParaRPr>
          </a:p>
        </p:txBody>
      </p:sp>
      <p:sp>
        <p:nvSpPr>
          <p:cNvPr id="1327" name="Google Shape;1327;p120"/>
          <p:cNvSpPr txBox="1"/>
          <p:nvPr/>
        </p:nvSpPr>
        <p:spPr>
          <a:xfrm>
            <a:off x="771150" y="562600"/>
            <a:ext cx="55872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de-DE" sz="2500">
                <a:solidFill>
                  <a:srgbClr val="3F3F3F"/>
                </a:solidFill>
              </a:rPr>
              <a:t>Eigene Makros schreiben</a:t>
            </a:r>
            <a:endParaRPr sz="2500">
              <a:solidFill>
                <a:srgbClr val="3F3F3F"/>
              </a:solidFill>
            </a:endParaRPr>
          </a:p>
        </p:txBody>
      </p:sp>
      <p:sp>
        <p:nvSpPr>
          <p:cNvPr id="1328" name="Google Shape;1328;p120"/>
          <p:cNvSpPr txBox="1"/>
          <p:nvPr/>
        </p:nvSpPr>
        <p:spPr>
          <a:xfrm>
            <a:off x="771150" y="1716925"/>
            <a:ext cx="9858300" cy="24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2200">
                <a:solidFill>
                  <a:srgbClr val="3F3F3F"/>
                </a:solidFill>
              </a:rPr>
              <a:t>Generierung von Code</a:t>
            </a:r>
            <a:endParaRPr sz="2200">
              <a:solidFill>
                <a:srgbClr val="3F3F3F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F3F3F"/>
              </a:buClr>
              <a:buSzPts val="2000"/>
              <a:buChar char="●"/>
            </a:pPr>
            <a:r>
              <a:rPr lang="de-DE" sz="2000">
                <a:solidFill>
                  <a:srgbClr val="3F3F3F"/>
                </a:solidFill>
              </a:rPr>
              <a:t>Zwei Methoden:</a:t>
            </a:r>
            <a:endParaRPr sz="2000">
              <a:solidFill>
                <a:srgbClr val="3F3F3F"/>
              </a:solidFill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de-DE" sz="2000">
                <a:solidFill>
                  <a:srgbClr val="3F3F3F"/>
                </a:solidFill>
              </a:rPr>
              <a:t>Manuell mit </a:t>
            </a:r>
            <a:r>
              <a:rPr lang="de-DE" sz="2000" b="1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newTree</a:t>
            </a:r>
            <a:r>
              <a:rPr lang="de-DE" sz="2000">
                <a:solidFill>
                  <a:schemeClr val="dk1"/>
                </a:solidFill>
              </a:rPr>
              <a:t> </a:t>
            </a:r>
            <a:r>
              <a:rPr lang="de-DE" sz="2000">
                <a:solidFill>
                  <a:srgbClr val="3F3F3F"/>
                </a:solidFill>
              </a:rPr>
              <a:t>und</a:t>
            </a:r>
            <a:r>
              <a:rPr lang="de-DE" sz="2000">
                <a:solidFill>
                  <a:schemeClr val="dk1"/>
                </a:solidFill>
              </a:rPr>
              <a:t> </a:t>
            </a:r>
            <a:r>
              <a:rPr lang="de-DE" sz="2000" b="1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newLit</a:t>
            </a:r>
            <a:r>
              <a:rPr lang="de-DE" sz="2000">
                <a:solidFill>
                  <a:schemeClr val="dk1"/>
                </a:solidFill>
              </a:rPr>
              <a:t>:</a:t>
            </a:r>
            <a:endParaRPr sz="2000">
              <a:solidFill>
                <a:schemeClr val="dk1"/>
              </a:solidFill>
            </a:endParaRPr>
          </a:p>
          <a:p>
            <a:pPr marL="137160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Char char="■"/>
            </a:pPr>
            <a:r>
              <a:rPr lang="de-DE" sz="2000">
                <a:solidFill>
                  <a:srgbClr val="3F3F3F"/>
                </a:solidFill>
              </a:rPr>
              <a:t>Kontrolle über Syntaxbaum</a:t>
            </a:r>
            <a:endParaRPr sz="2000">
              <a:solidFill>
                <a:srgbClr val="3F3F3F"/>
              </a:solidFill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de-DE" sz="2000" b="1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quote do:</a:t>
            </a:r>
            <a:r>
              <a:rPr lang="de-DE" sz="2000">
                <a:solidFill>
                  <a:schemeClr val="dk1"/>
                </a:solidFill>
              </a:rPr>
              <a:t>:</a:t>
            </a:r>
            <a:endParaRPr sz="2000">
              <a:solidFill>
                <a:schemeClr val="dk1"/>
              </a:solidFill>
            </a:endParaRPr>
          </a:p>
          <a:p>
            <a:pPr marL="137160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Char char="■"/>
            </a:pPr>
            <a:r>
              <a:rPr lang="de-DE" sz="2000">
                <a:solidFill>
                  <a:srgbClr val="3F3F3F"/>
                </a:solidFill>
              </a:rPr>
              <a:t>Wörtliches Schreiben des generierten Codes</a:t>
            </a:r>
            <a:endParaRPr sz="2000">
              <a:solidFill>
                <a:srgbClr val="3F3F3F"/>
              </a:solidFill>
            </a:endParaRPr>
          </a:p>
        </p:txBody>
      </p:sp>
      <p:pic>
        <p:nvPicPr>
          <p:cNvPr id="1329" name="Google Shape;1329;p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150" y="4505525"/>
            <a:ext cx="9544050" cy="1240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121"/>
          <p:cNvSpPr txBox="1">
            <a:spLocks noGrp="1"/>
          </p:cNvSpPr>
          <p:nvPr>
            <p:ph type="ftr" idx="11"/>
          </p:nvPr>
        </p:nvSpPr>
        <p:spPr>
          <a:xfrm>
            <a:off x="8677485" y="6370815"/>
            <a:ext cx="31071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Macros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121"/>
          <p:cNvSpPr txBox="1">
            <a:spLocks noGrp="1"/>
          </p:cNvSpPr>
          <p:nvPr>
            <p:ph type="sldNum" idx="12"/>
          </p:nvPr>
        </p:nvSpPr>
        <p:spPr>
          <a:xfrm>
            <a:off x="10629323" y="6370815"/>
            <a:ext cx="11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58</a:t>
            </a:fld>
            <a:endParaRPr/>
          </a:p>
        </p:txBody>
      </p:sp>
      <p:sp>
        <p:nvSpPr>
          <p:cNvPr id="1337" name="Google Shape;1337;p121"/>
          <p:cNvSpPr txBox="1"/>
          <p:nvPr/>
        </p:nvSpPr>
        <p:spPr>
          <a:xfrm>
            <a:off x="771150" y="562600"/>
            <a:ext cx="55872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de-DE" sz="2500">
                <a:solidFill>
                  <a:srgbClr val="3F3F3F"/>
                </a:solidFill>
              </a:rPr>
              <a:t>Beispiel Codegenerierung mit Makros</a:t>
            </a:r>
            <a:endParaRPr sz="2500">
              <a:solidFill>
                <a:srgbClr val="3F3F3F"/>
              </a:solidFill>
            </a:endParaRPr>
          </a:p>
        </p:txBody>
      </p:sp>
      <p:pic>
        <p:nvPicPr>
          <p:cNvPr id="1338" name="Google Shape;1338;p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2663" y="1662700"/>
            <a:ext cx="9806676" cy="289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9" name="Google Shape;1339;p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3625" y="5089750"/>
            <a:ext cx="9915726" cy="1018624"/>
          </a:xfrm>
          <a:prstGeom prst="rect">
            <a:avLst/>
          </a:prstGeom>
          <a:noFill/>
          <a:ln>
            <a:noFill/>
          </a:ln>
        </p:spPr>
      </p:pic>
      <p:sp>
        <p:nvSpPr>
          <p:cNvPr id="1340" name="Google Shape;1340;p121"/>
          <p:cNvSpPr txBox="1"/>
          <p:nvPr/>
        </p:nvSpPr>
        <p:spPr>
          <a:xfrm>
            <a:off x="1083625" y="4559050"/>
            <a:ext cx="5587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200">
                <a:solidFill>
                  <a:srgbClr val="3F3F3F"/>
                </a:solidFill>
              </a:rPr>
              <a:t>Generierter Code:</a:t>
            </a:r>
            <a:endParaRPr sz="2200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3460" y="1225771"/>
            <a:ext cx="4874078" cy="2620088"/>
          </a:xfrm>
        </p:spPr>
        <p:txBody>
          <a:bodyPr rtlCol="0"/>
          <a:lstStyle/>
          <a:p>
            <a:pPr rtl="0"/>
            <a:r>
              <a:rPr lang="de-DE" dirty="0"/>
              <a:t>VIELEN DANK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FADE42-1A3F-40C8-A071-E57644F3D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92242" y="6356349"/>
            <a:ext cx="2661557" cy="365125"/>
          </a:xfrm>
        </p:spPr>
        <p:txBody>
          <a:bodyPr rtlCol="0"/>
          <a:lstStyle/>
          <a:p>
            <a:pPr rtl="0"/>
            <a:r>
              <a:rPr lang="de-DE" dirty="0"/>
              <a:t>NIM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DCFF82-B70F-4971-9182-7C3AEA3CF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59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6493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E54ABB-4929-4810-950B-2DAEA0A5B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221932"/>
            <a:ext cx="8421688" cy="1325563"/>
          </a:xfrm>
        </p:spPr>
        <p:txBody>
          <a:bodyPr rtlCol="0"/>
          <a:lstStyle/>
          <a:p>
            <a:pPr rtl="0"/>
            <a:r>
              <a:rPr lang="de-DE" dirty="0" err="1"/>
              <a:t>variablendeklaration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112B089-A8F9-45B1-BE6E-EAC10163F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3032" y="2302876"/>
            <a:ext cx="12043688" cy="1187152"/>
          </a:xfrm>
        </p:spPr>
        <p:txBody>
          <a:bodyPr rtlCol="0"/>
          <a:lstStyle/>
          <a:p>
            <a:pPr rtl="0"/>
            <a:r>
              <a:rPr lang="de-DE" cap="none" dirty="0"/>
              <a:t>Nim unterstützt sowohl veränderbare als auch unveränderliche Variablen</a:t>
            </a:r>
          </a:p>
          <a:p>
            <a:pPr rtl="0"/>
            <a:endParaRPr lang="de-DE" cap="none" dirty="0"/>
          </a:p>
          <a:p>
            <a:pPr rtl="0"/>
            <a:r>
              <a:rPr lang="de-DE" cap="none" dirty="0"/>
              <a:t>Syntax:                          </a:t>
            </a:r>
            <a:r>
              <a:rPr lang="de-DE" cap="none" dirty="0" err="1">
                <a:solidFill>
                  <a:srgbClr val="FB4934"/>
                </a:solidFill>
                <a:effectLst/>
              </a:rPr>
              <a:t>var</a:t>
            </a:r>
            <a:r>
              <a:rPr lang="de-DE" cap="none" dirty="0"/>
              <a:t> </a:t>
            </a:r>
            <a:r>
              <a:rPr lang="de-DE" cap="none" dirty="0">
                <a:solidFill>
                  <a:srgbClr val="00B050"/>
                </a:solidFill>
              </a:rPr>
              <a:t>&lt;</a:t>
            </a:r>
            <a:r>
              <a:rPr lang="de-DE" cap="none" dirty="0">
                <a:effectLst/>
              </a:rPr>
              <a:t>name</a:t>
            </a:r>
            <a:r>
              <a:rPr lang="de-DE" cap="none" dirty="0">
                <a:solidFill>
                  <a:srgbClr val="00B050"/>
                </a:solidFill>
                <a:effectLst/>
              </a:rPr>
              <a:t>&gt;: &lt;</a:t>
            </a:r>
            <a:r>
              <a:rPr lang="de-DE" cap="none" dirty="0">
                <a:solidFill>
                  <a:srgbClr val="FB4934"/>
                </a:solidFill>
                <a:effectLst/>
              </a:rPr>
              <a:t>type</a:t>
            </a:r>
            <a:r>
              <a:rPr lang="de-DE" cap="none" dirty="0">
                <a:solidFill>
                  <a:srgbClr val="00B050"/>
                </a:solidFill>
              </a:rPr>
              <a:t>&gt;</a:t>
            </a:r>
          </a:p>
          <a:p>
            <a:r>
              <a:rPr lang="de-DE" cap="none" dirty="0">
                <a:solidFill>
                  <a:srgbClr val="00B050"/>
                </a:solidFill>
              </a:rPr>
              <a:t>                                     </a:t>
            </a:r>
            <a:r>
              <a:rPr lang="de-DE" cap="none" dirty="0" err="1">
                <a:solidFill>
                  <a:srgbClr val="FB4934"/>
                </a:solidFill>
                <a:effectLst/>
              </a:rPr>
              <a:t>var</a:t>
            </a:r>
            <a:r>
              <a:rPr lang="de-DE" cap="none" dirty="0"/>
              <a:t> </a:t>
            </a:r>
            <a:r>
              <a:rPr lang="de-DE" cap="none" dirty="0">
                <a:solidFill>
                  <a:srgbClr val="00B050"/>
                </a:solidFill>
              </a:rPr>
              <a:t>&lt;</a:t>
            </a:r>
            <a:r>
              <a:rPr lang="de-DE" cap="none" dirty="0">
                <a:effectLst/>
              </a:rPr>
              <a:t>name</a:t>
            </a:r>
            <a:r>
              <a:rPr lang="de-DE" cap="none" dirty="0">
                <a:solidFill>
                  <a:srgbClr val="00B050"/>
                </a:solidFill>
                <a:effectLst/>
              </a:rPr>
              <a:t>&gt;: &lt;</a:t>
            </a:r>
            <a:r>
              <a:rPr lang="de-DE" cap="none" dirty="0">
                <a:solidFill>
                  <a:srgbClr val="FB4934"/>
                </a:solidFill>
                <a:effectLst/>
              </a:rPr>
              <a:t>type</a:t>
            </a:r>
            <a:r>
              <a:rPr lang="de-DE" cap="none" dirty="0">
                <a:solidFill>
                  <a:srgbClr val="00B050"/>
                </a:solidFill>
              </a:rPr>
              <a:t>&gt; = &lt;</a:t>
            </a:r>
            <a:r>
              <a:rPr lang="de-DE" cap="none" dirty="0" err="1">
                <a:solidFill>
                  <a:srgbClr val="00B050"/>
                </a:solidFill>
              </a:rPr>
              <a:t>value</a:t>
            </a:r>
            <a:r>
              <a:rPr lang="de-DE" cap="none" dirty="0">
                <a:solidFill>
                  <a:srgbClr val="00B050"/>
                </a:solidFill>
              </a:rPr>
              <a:t>&gt;</a:t>
            </a:r>
          </a:p>
          <a:p>
            <a:pPr rtl="0"/>
            <a:endParaRPr lang="de-DE" cap="none" dirty="0">
              <a:solidFill>
                <a:srgbClr val="00B050"/>
              </a:solidFill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6B35F89A-6CDF-41F7-BD87-18B45BD73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7854" y="3429000"/>
            <a:ext cx="4206994" cy="3545830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sz="2100" b="1" noProof="1"/>
              <a:t>Deklaration mit `var`:</a:t>
            </a:r>
          </a:p>
          <a:p>
            <a:pPr rtl="0"/>
            <a:r>
              <a:rPr lang="de-DE" sz="1600" noProof="1"/>
              <a:t>     </a:t>
            </a:r>
            <a:r>
              <a:rPr lang="de-DE" sz="1900" noProof="1">
                <a:solidFill>
                  <a:srgbClr val="FF0000"/>
                </a:solidFill>
              </a:rPr>
              <a:t>var</a:t>
            </a:r>
            <a:r>
              <a:rPr lang="de-DE" sz="1900" noProof="1"/>
              <a:t> a: </a:t>
            </a:r>
            <a:r>
              <a:rPr lang="de-DE" sz="1900" noProof="1">
                <a:solidFill>
                  <a:srgbClr val="FF0000"/>
                </a:solidFill>
              </a:rPr>
              <a:t>int </a:t>
            </a:r>
          </a:p>
          <a:p>
            <a:r>
              <a:rPr lang="de-DE" sz="1900" noProof="1">
                <a:solidFill>
                  <a:srgbClr val="FF0000"/>
                </a:solidFill>
              </a:rPr>
              <a:t>     var </a:t>
            </a:r>
            <a:r>
              <a:rPr lang="de-DE" sz="1900" noProof="1">
                <a:solidFill>
                  <a:schemeClr val="tx1"/>
                </a:solidFill>
              </a:rPr>
              <a:t>b = 7 </a:t>
            </a:r>
            <a:r>
              <a:rPr lang="de-DE" sz="1800" noProof="1">
                <a:solidFill>
                  <a:schemeClr val="tx1"/>
                </a:solidFill>
              </a:rPr>
              <a:t>#Typ automatisch als int erkannt</a:t>
            </a:r>
          </a:p>
          <a:p>
            <a:r>
              <a:rPr lang="de-DE" sz="1900" noProof="1">
                <a:solidFill>
                  <a:schemeClr val="tx1"/>
                </a:solidFill>
              </a:rPr>
              <a:t>      var b = 9 </a:t>
            </a:r>
          </a:p>
          <a:p>
            <a:r>
              <a:rPr lang="de-DE" sz="1900" noProof="1">
                <a:solidFill>
                  <a:schemeClr val="tx1"/>
                </a:solidFill>
              </a:rPr>
              <a:t>      var b ="HELLO“  #error </a:t>
            </a:r>
          </a:p>
          <a:p>
            <a:endParaRPr lang="de-DE" sz="1900" noProof="1">
              <a:solidFill>
                <a:schemeClr val="tx1"/>
              </a:solidFill>
            </a:endParaRPr>
          </a:p>
          <a:p>
            <a:r>
              <a:rPr lang="de-DE" sz="1900" b="1" noProof="1">
                <a:solidFill>
                  <a:schemeClr val="tx1"/>
                </a:solidFill>
              </a:rPr>
              <a:t>   `var` Block:</a:t>
            </a:r>
          </a:p>
          <a:p>
            <a:r>
              <a:rPr lang="de-DE" sz="1900" noProof="1">
                <a:solidFill>
                  <a:schemeClr val="tx1"/>
                </a:solidFill>
              </a:rPr>
              <a:t>     </a:t>
            </a:r>
            <a:r>
              <a:rPr lang="de-DE" sz="1900" noProof="1">
                <a:solidFill>
                  <a:srgbClr val="FF0000"/>
                </a:solidFill>
              </a:rPr>
              <a:t>var</a:t>
            </a:r>
          </a:p>
          <a:p>
            <a:r>
              <a:rPr lang="de-DE" sz="1900" noProof="1">
                <a:solidFill>
                  <a:schemeClr val="tx1"/>
                </a:solidFill>
              </a:rPr>
              <a:t>        c = -11</a:t>
            </a:r>
          </a:p>
          <a:p>
            <a:r>
              <a:rPr lang="de-DE" sz="1900" noProof="1">
                <a:solidFill>
                  <a:schemeClr val="tx1"/>
                </a:solidFill>
              </a:rPr>
              <a:t>        d =“Hello“</a:t>
            </a:r>
          </a:p>
          <a:p>
            <a:r>
              <a:rPr lang="de-DE" sz="1600" noProof="1">
                <a:solidFill>
                  <a:srgbClr val="FF0000"/>
                </a:solidFill>
              </a:rPr>
              <a:t>       </a:t>
            </a:r>
            <a:endParaRPr lang="de-DE" sz="1600" noProof="1">
              <a:solidFill>
                <a:schemeClr val="tx1"/>
              </a:solidFill>
            </a:endParaRPr>
          </a:p>
          <a:p>
            <a:endParaRPr lang="de-DE" sz="1600" noProof="1">
              <a:solidFill>
                <a:srgbClr val="FF0000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5E1C399-8F48-44F5-9461-3C89866D4C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3359480"/>
            <a:ext cx="6096000" cy="3276588"/>
          </a:xfrm>
        </p:spPr>
        <p:txBody>
          <a:bodyPr rtlCol="0">
            <a:normAutofit/>
          </a:bodyPr>
          <a:lstStyle/>
          <a:p>
            <a:pPr rtl="0"/>
            <a:r>
              <a:rPr lang="de-DE" sz="1600" b="1" dirty="0"/>
              <a:t>Unveränderliche Zuweisungen: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sz="1600" b="1" dirty="0"/>
              <a:t>`const`: </a:t>
            </a:r>
            <a:r>
              <a:rPr lang="de-DE" sz="1600" dirty="0"/>
              <a:t>Wert muss zur Compile- Zeit bekannt sein</a:t>
            </a:r>
          </a:p>
          <a:p>
            <a:pPr rtl="0"/>
            <a:r>
              <a:rPr lang="de-DE" sz="1600" dirty="0"/>
              <a:t>        const </a:t>
            </a:r>
            <a:r>
              <a:rPr lang="de-DE" sz="1600" dirty="0" err="1"/>
              <a:t>g</a:t>
            </a:r>
            <a:r>
              <a:rPr lang="de-DE" sz="1600" dirty="0"/>
              <a:t> = 9</a:t>
            </a:r>
          </a:p>
          <a:p>
            <a:pPr rtl="0"/>
            <a:r>
              <a:rPr lang="de-DE" sz="1600" dirty="0"/>
              <a:t>        const </a:t>
            </a:r>
            <a:r>
              <a:rPr lang="de-DE" sz="1600" dirty="0" err="1"/>
              <a:t>g</a:t>
            </a:r>
            <a:r>
              <a:rPr lang="de-DE" sz="1600" dirty="0"/>
              <a:t> = -27 #</a:t>
            </a:r>
            <a:r>
              <a:rPr lang="de-DE" sz="1600" dirty="0" err="1"/>
              <a:t>error</a:t>
            </a:r>
            <a:endParaRPr lang="de-DE" sz="1600" dirty="0"/>
          </a:p>
          <a:p>
            <a:pPr rtl="0"/>
            <a:endParaRPr lang="de-DE" sz="1600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sz="1600" b="1" dirty="0"/>
              <a:t>`</a:t>
            </a:r>
            <a:r>
              <a:rPr lang="de-DE" sz="1600" b="1" dirty="0" err="1"/>
              <a:t>let</a:t>
            </a:r>
            <a:r>
              <a:rPr lang="de-DE" sz="1600" b="1" dirty="0"/>
              <a:t>`: </a:t>
            </a:r>
            <a:r>
              <a:rPr lang="de-DE" sz="1600" dirty="0"/>
              <a:t>Wert kann zur Laufzeit gesetzt werden, bleibt aber unveränderlich</a:t>
            </a:r>
          </a:p>
          <a:p>
            <a:pPr lvl="1"/>
            <a:r>
              <a:rPr lang="de-DE" sz="1600" dirty="0" err="1"/>
              <a:t>let</a:t>
            </a:r>
            <a:r>
              <a:rPr lang="de-DE" sz="1600" dirty="0"/>
              <a:t> </a:t>
            </a:r>
            <a:r>
              <a:rPr lang="de-DE" sz="1600" dirty="0" err="1"/>
              <a:t>j</a:t>
            </a:r>
            <a:r>
              <a:rPr lang="de-DE" sz="1600" dirty="0"/>
              <a:t> = 25</a:t>
            </a:r>
          </a:p>
          <a:p>
            <a:pPr lvl="1"/>
            <a:r>
              <a:rPr lang="de-DE" sz="1600" dirty="0" err="1"/>
              <a:t>let</a:t>
            </a:r>
            <a:r>
              <a:rPr lang="de-DE" sz="1600" dirty="0"/>
              <a:t> </a:t>
            </a:r>
            <a:r>
              <a:rPr lang="de-DE" sz="1600" dirty="0" err="1"/>
              <a:t>j</a:t>
            </a:r>
            <a:r>
              <a:rPr lang="de-DE" sz="1600" dirty="0"/>
              <a:t> = -44 #</a:t>
            </a:r>
            <a:r>
              <a:rPr lang="de-DE" sz="1600" dirty="0" err="1"/>
              <a:t>error</a:t>
            </a:r>
            <a:endParaRPr lang="de-DE" sz="1600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D2186069-FC8E-433D-9BB4-942220CE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24799" y="6356350"/>
            <a:ext cx="4114800" cy="365125"/>
          </a:xfrm>
        </p:spPr>
        <p:txBody>
          <a:bodyPr rtlCol="0"/>
          <a:lstStyle/>
          <a:p>
            <a:pPr rtl="0"/>
            <a:r>
              <a:rPr lang="de-DE" dirty="0"/>
              <a:t>Variablendeklaration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BAD5B6F4-0A90-447A-A1AE-D75C934B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de-DE" smtClean="0"/>
              <a:pPr rtl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1178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/>
          </p:nvPr>
        </p:nvSpPr>
        <p:spPr>
          <a:xfrm>
            <a:off x="360000" y="832680"/>
            <a:ext cx="4176000" cy="3415320"/>
          </a:xfrm>
          <a:prstGeom prst="rect">
            <a:avLst/>
          </a:prstGeom>
          <a:noFill/>
          <a:ln w="0">
            <a:solidFill>
              <a:srgbClr val="FBF4EF"/>
            </a:solidFill>
          </a:ln>
        </p:spPr>
        <p:txBody>
          <a:bodyPr lIns="90000" tIns="45000" rIns="90000" bIns="45000" anchor="t">
            <a:noAutofit/>
          </a:bodyPr>
          <a:lstStyle/>
          <a:p>
            <a:pPr marL="0" lvl="0" indent="0">
              <a:spcBef>
                <a:spcPts val="1001"/>
              </a:spcBef>
              <a:buNone/>
            </a:pPr>
            <a:r>
              <a:rPr lang="de-DE" sz="1800" b="1" dirty="0"/>
              <a:t>Vergleichsoperatoren: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de-DE" sz="1800" b="1" dirty="0"/>
              <a:t>      Wertvergleich: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de-DE" sz="1800" i="1" dirty="0"/>
              <a:t>        &lt;=, &gt;=, &lt;, &gt;, ==, !=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de-DE" sz="1800" dirty="0"/>
              <a:t>   </a:t>
            </a:r>
            <a:r>
              <a:rPr lang="de-DE" sz="1800" b="1" dirty="0"/>
              <a:t>Objekt Referenz/Type: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de-DE" sz="1800" dirty="0">
                <a:solidFill>
                  <a:srgbClr val="FF0000"/>
                </a:solidFill>
              </a:rPr>
              <a:t>    </a:t>
            </a:r>
            <a:r>
              <a:rPr lang="de-DE" sz="1800" b="1" i="1" dirty="0">
                <a:solidFill>
                  <a:schemeClr val="tx1"/>
                </a:solidFill>
              </a:rPr>
              <a:t>        </a:t>
            </a:r>
            <a:r>
              <a:rPr lang="de-DE" sz="1800" b="1" i="1" dirty="0" err="1">
                <a:solidFill>
                  <a:schemeClr val="tx1"/>
                </a:solidFill>
              </a:rPr>
              <a:t>is</a:t>
            </a:r>
            <a:r>
              <a:rPr lang="de-DE" sz="1800" b="1" i="1" dirty="0">
                <a:solidFill>
                  <a:schemeClr val="tx1"/>
                </a:solidFill>
              </a:rPr>
              <a:t>, </a:t>
            </a:r>
            <a:r>
              <a:rPr lang="de-DE" sz="1800" b="1" i="1" dirty="0" err="1">
                <a:solidFill>
                  <a:schemeClr val="tx1"/>
                </a:solidFill>
              </a:rPr>
              <a:t>is</a:t>
            </a:r>
            <a:r>
              <a:rPr lang="de-DE" sz="1800" b="1" i="1" dirty="0">
                <a:solidFill>
                  <a:schemeClr val="tx1"/>
                </a:solidFill>
              </a:rPr>
              <a:t> not                                  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de-DE" sz="1800" dirty="0" err="1"/>
              <a:t>var</a:t>
            </a:r>
            <a:r>
              <a:rPr lang="de-DE" sz="1800" dirty="0"/>
              <a:t> p1: Person             </a:t>
            </a:r>
            <a:r>
              <a:rPr lang="de-DE" sz="1800" dirty="0" err="1"/>
              <a:t>var</a:t>
            </a:r>
            <a:r>
              <a:rPr lang="de-DE" sz="1800" dirty="0"/>
              <a:t> p2: Person                      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de-DE" sz="1800" dirty="0"/>
              <a:t> p1 </a:t>
            </a:r>
            <a:r>
              <a:rPr lang="de-DE" sz="1800" dirty="0" err="1"/>
              <a:t>is</a:t>
            </a:r>
            <a:r>
              <a:rPr lang="de-DE" sz="1800" dirty="0"/>
              <a:t> Person == true      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de-DE" sz="1800" dirty="0"/>
              <a:t> p1 </a:t>
            </a:r>
            <a:r>
              <a:rPr lang="de-DE" sz="1800" dirty="0" err="1"/>
              <a:t>is</a:t>
            </a:r>
            <a:r>
              <a:rPr lang="de-DE" sz="1800" dirty="0"/>
              <a:t> p2 == false 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de-DE" sz="1800" dirty="0"/>
              <a:t>  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de-DE" sz="1800" b="1" dirty="0"/>
              <a:t>     Element in Sequenz: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de-DE" sz="1800" b="1" dirty="0"/>
              <a:t>            </a:t>
            </a:r>
            <a:r>
              <a:rPr lang="de-DE" sz="1800" dirty="0"/>
              <a:t> </a:t>
            </a:r>
            <a:r>
              <a:rPr lang="de-DE" sz="1800" b="1" i="1" dirty="0"/>
              <a:t>in, not in                                  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de-DE" sz="1800" b="1" i="1" dirty="0"/>
              <a:t>    </a:t>
            </a:r>
            <a:r>
              <a:rPr lang="de-DE" sz="1800" dirty="0"/>
              <a:t>2 in [1,2,3] == true               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de-DE" sz="1800" dirty="0"/>
              <a:t>     "</a:t>
            </a:r>
            <a:r>
              <a:rPr lang="de-DE" sz="1800" dirty="0" err="1"/>
              <a:t>ell</a:t>
            </a:r>
            <a:r>
              <a:rPr lang="de-DE" sz="1800" dirty="0"/>
              <a:t>" in "Hello" == true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de-DE" sz="1800" dirty="0"/>
              <a:t>    </a:t>
            </a:r>
            <a:r>
              <a:rPr lang="de-DE" sz="1800" b="1" dirty="0"/>
              <a:t>Logische Operatoren: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de-DE" sz="1800" b="1" dirty="0"/>
              <a:t>           </a:t>
            </a:r>
            <a:r>
              <a:rPr lang="de-DE" sz="1800" b="1" i="1" dirty="0"/>
              <a:t>and, </a:t>
            </a:r>
            <a:r>
              <a:rPr lang="de-DE" sz="1800" b="1" i="1" dirty="0" err="1"/>
              <a:t>or</a:t>
            </a:r>
            <a:r>
              <a:rPr lang="de-DE" sz="1800" b="1" i="1" dirty="0"/>
              <a:t>, ( )   </a:t>
            </a:r>
          </a:p>
          <a:p>
            <a:pPr marL="0" lvl="0" indent="0">
              <a:spcBef>
                <a:spcPts val="1001"/>
              </a:spcBef>
              <a:buNone/>
            </a:pPr>
            <a:r>
              <a:rPr lang="de-DE" sz="1800" dirty="0"/>
              <a:t>     and ist höhergestellt als </a:t>
            </a:r>
            <a:r>
              <a:rPr lang="de-DE" sz="1800" dirty="0" err="1"/>
              <a:t>or</a:t>
            </a:r>
            <a:r>
              <a:rPr lang="de-DE" sz="1800" dirty="0"/>
              <a:t> </a:t>
            </a:r>
          </a:p>
          <a:p>
            <a:pPr marL="228600" indent="0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endParaRPr lang="de-DE" sz="1800" b="0" u="none" strike="noStrike" dirty="0">
              <a:solidFill>
                <a:srgbClr val="404040"/>
              </a:solidFill>
              <a:uFillTx/>
              <a:latin typeface="Tenorite"/>
            </a:endParaRPr>
          </a:p>
          <a:p>
            <a:pPr marL="228600" indent="0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endParaRPr lang="de-DE" sz="1800" b="0" u="none" strike="noStrike" dirty="0">
              <a:solidFill>
                <a:srgbClr val="404040"/>
              </a:solidFill>
              <a:uFillTx/>
              <a:latin typeface="Tenorite"/>
            </a:endParaRPr>
          </a:p>
          <a:p>
            <a:pPr marL="228600" indent="0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r>
              <a:rPr lang="de-DE" sz="1800" b="0" u="none" strike="noStrike" dirty="0">
                <a:solidFill>
                  <a:srgbClr val="404040"/>
                </a:solidFill>
                <a:uFillTx/>
                <a:latin typeface="Tenorite"/>
              </a:rPr>
              <a:t> </a:t>
            </a:r>
          </a:p>
          <a:p>
            <a:pPr marL="228600" indent="0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r>
              <a:rPr lang="de-DE" sz="1800" b="0" u="none" strike="noStrike" dirty="0">
                <a:solidFill>
                  <a:srgbClr val="404040"/>
                </a:solidFill>
                <a:uFillTx/>
                <a:latin typeface="Tenorite"/>
              </a:rPr>
              <a:t>    </a:t>
            </a:r>
          </a:p>
          <a:p>
            <a:pPr marL="864000" lvl="1" indent="0">
              <a:lnSpc>
                <a:spcPct val="90000"/>
              </a:lnSpc>
              <a:spcAft>
                <a:spcPts val="1134"/>
              </a:spcAft>
              <a:buNone/>
            </a:pPr>
            <a:endParaRPr lang="de-DE" sz="1800" b="0" u="none" strike="noStrike" dirty="0">
              <a:solidFill>
                <a:srgbClr val="404040"/>
              </a:solidFill>
              <a:uFillTx/>
              <a:latin typeface="Tenorite"/>
            </a:endParaRPr>
          </a:p>
          <a:p>
            <a:pPr marL="864000" lvl="1" indent="0">
              <a:lnSpc>
                <a:spcPct val="90000"/>
              </a:lnSpc>
              <a:spcAft>
                <a:spcPts val="1134"/>
              </a:spcAft>
              <a:buNone/>
            </a:pPr>
            <a:endParaRPr lang="de-DE" sz="1800" b="0" u="none" strike="noStrike" dirty="0">
              <a:solidFill>
                <a:srgbClr val="404040"/>
              </a:solidFill>
              <a:uFillTx/>
              <a:latin typeface="Tenorite"/>
            </a:endParaRPr>
          </a:p>
        </p:txBody>
      </p:sp>
      <p:sp>
        <p:nvSpPr>
          <p:cNvPr id="254" name="Textfeld 253"/>
          <p:cNvSpPr txBox="1"/>
          <p:nvPr/>
        </p:nvSpPr>
        <p:spPr>
          <a:xfrm>
            <a:off x="4536000" y="2292480"/>
            <a:ext cx="7344000" cy="2554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Nim ist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strongly-typed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, hat also keine impliziten true, false Werte, wie z.B. in JS und Python. Elemente müssen mit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bool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() konvertiert werden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   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Zahlen: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bool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(0) = false ,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bool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(-1) = true ,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bool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(1) = true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   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String,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Sequences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, Arrays,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Dictionaries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: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 wenn leer == false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   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References, Objects: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 bei =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nil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enorite"/>
              </a:rPr>
              <a:t> zu false ausgewertet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55" name="Fußzeilenplatzhalter 2"/>
          <p:cNvSpPr txBox="1"/>
          <p:nvPr/>
        </p:nvSpPr>
        <p:spPr>
          <a:xfrm>
            <a:off x="9504728" y="6403977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</a:rPr>
              <a:t>Bedingungen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</a:rPr>
              <a:t> 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56" name="Foliennummernplatzhalter 3"/>
          <p:cNvSpPr txBox="1"/>
          <p:nvPr/>
        </p:nvSpPr>
        <p:spPr>
          <a:xfrm>
            <a:off x="11448000" y="6493320"/>
            <a:ext cx="8640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E86B79-8748-4178-B77F-9477846C83EC}" type="slidenum"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title"/>
          </p:nvPr>
        </p:nvSpPr>
        <p:spPr>
          <a:xfrm>
            <a:off x="3456000" y="319680"/>
            <a:ext cx="4536000" cy="760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de-DE" sz="4400" b="0" u="none" strike="noStrike">
                <a:solidFill>
                  <a:srgbClr val="404040"/>
                </a:solidFill>
                <a:uFillTx/>
                <a:latin typeface="Tenorite"/>
              </a:rPr>
              <a:t>BEDINGUNGEN</a:t>
            </a:r>
            <a:endParaRPr lang="de-DE" sz="4400" b="0" u="none" strike="noStrike">
              <a:solidFill>
                <a:srgbClr val="000000"/>
              </a:solidFill>
              <a:uFillTx/>
              <a:latin typeface="Tenorit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/>
          </p:nvPr>
        </p:nvSpPr>
        <p:spPr>
          <a:xfrm>
            <a:off x="792000" y="1480680"/>
            <a:ext cx="2877480" cy="1111320"/>
          </a:xfrm>
          <a:prstGeom prst="rect">
            <a:avLst/>
          </a:prstGeom>
          <a:noFill/>
          <a:ln w="0">
            <a:solidFill>
              <a:srgbClr val="FBF4EF"/>
            </a:solidFill>
          </a:ln>
        </p:spPr>
        <p:txBody>
          <a:bodyPr lIns="90000" tIns="45000" rIns="90000" bIns="45000" anchor="t">
            <a:noAutofit/>
          </a:bodyPr>
          <a:lstStyle/>
          <a:p>
            <a:pPr marL="228600" indent="0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r>
              <a:rPr lang="de-DE" sz="1800" b="1" u="none" strike="noStrike">
                <a:solidFill>
                  <a:srgbClr val="404040"/>
                </a:solidFill>
                <a:uFillTx/>
                <a:latin typeface="Tenorite"/>
              </a:rPr>
              <a:t>If:</a:t>
            </a:r>
            <a:endParaRPr lang="de-DE" sz="1800" b="0" u="none" strike="noStrike">
              <a:solidFill>
                <a:srgbClr val="404040"/>
              </a:solidFill>
              <a:uFillTx/>
              <a:latin typeface="Tenorite"/>
            </a:endParaRPr>
          </a:p>
          <a:p>
            <a:pPr marL="228600" indent="0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r>
              <a:rPr lang="de-DE" sz="1800" b="0" u="none" strike="noStrike">
                <a:solidFill>
                  <a:srgbClr val="404040"/>
                </a:solidFill>
                <a:uFillTx/>
                <a:latin typeface="Tenorite"/>
              </a:rPr>
              <a:t>    </a:t>
            </a:r>
          </a:p>
        </p:txBody>
      </p:sp>
      <p:sp>
        <p:nvSpPr>
          <p:cNvPr id="259" name="PlaceHolder 2"/>
          <p:cNvSpPr>
            <a:spLocks noGrp="1"/>
          </p:cNvSpPr>
          <p:nvPr>
            <p:ph/>
          </p:nvPr>
        </p:nvSpPr>
        <p:spPr>
          <a:xfrm>
            <a:off x="720000" y="4070880"/>
            <a:ext cx="3168000" cy="2049120"/>
          </a:xfrm>
          <a:prstGeom prst="rect">
            <a:avLst/>
          </a:prstGeom>
          <a:noFill/>
          <a:ln w="0">
            <a:solidFill>
              <a:srgbClr val="FBF4EF"/>
            </a:solidFill>
          </a:ln>
        </p:spPr>
        <p:txBody>
          <a:bodyPr lIns="90000" tIns="45000" rIns="90000" bIns="45000" anchor="t">
            <a:noAutofit/>
          </a:bodyPr>
          <a:lstStyle/>
          <a:p>
            <a:pPr marL="228600" indent="0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r>
              <a:rPr lang="de-DE" sz="1800" b="1" u="none" strike="noStrike">
                <a:solidFill>
                  <a:srgbClr val="404040"/>
                </a:solidFill>
                <a:uFillTx/>
                <a:latin typeface="Tenorite"/>
              </a:rPr>
              <a:t>Else:</a:t>
            </a:r>
            <a:endParaRPr lang="de-DE" sz="1800" b="0" u="none" strike="noStrike">
              <a:solidFill>
                <a:srgbClr val="404040"/>
              </a:solidFill>
              <a:uFillTx/>
              <a:latin typeface="Tenorite"/>
            </a:endParaRPr>
          </a:p>
          <a:p>
            <a:pPr marL="228600" indent="0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endParaRPr lang="de-DE" sz="1800" b="0" u="none" strike="noStrike">
              <a:solidFill>
                <a:srgbClr val="404040"/>
              </a:solidFill>
              <a:uFillTx/>
              <a:latin typeface="Tenorite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/>
          </p:nvPr>
        </p:nvSpPr>
        <p:spPr>
          <a:xfrm>
            <a:off x="722520" y="2563560"/>
            <a:ext cx="4101480" cy="388440"/>
          </a:xfrm>
          <a:prstGeom prst="rect">
            <a:avLst/>
          </a:prstGeom>
          <a:noFill/>
          <a:ln w="0">
            <a:solidFill>
              <a:srgbClr val="FBF4EF"/>
            </a:solidFill>
          </a:ln>
        </p:spPr>
        <p:txBody>
          <a:bodyPr lIns="90000" tIns="45000" rIns="90000" bIns="45000" anchor="t">
            <a:noAutofit/>
          </a:bodyPr>
          <a:lstStyle/>
          <a:p>
            <a:pPr marL="228600" indent="0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r>
              <a:rPr lang="de-DE" sz="1800" b="1" u="none" strike="noStrike">
                <a:solidFill>
                  <a:srgbClr val="404040"/>
                </a:solidFill>
                <a:uFillTx/>
                <a:latin typeface="Tenorite"/>
              </a:rPr>
              <a:t>Elif: </a:t>
            </a:r>
            <a:endParaRPr lang="de-DE" sz="1800" b="0" u="none" strike="noStrike">
              <a:solidFill>
                <a:srgbClr val="404040"/>
              </a:solidFill>
              <a:uFillTx/>
              <a:latin typeface="Tenorite"/>
            </a:endParaRPr>
          </a:p>
          <a:p>
            <a:pPr marL="228600" indent="0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endParaRPr lang="de-DE" sz="1800" b="0" u="none" strike="noStrike">
              <a:solidFill>
                <a:srgbClr val="404040"/>
              </a:solidFill>
              <a:uFillTx/>
              <a:latin typeface="Tenorite"/>
            </a:endParaRPr>
          </a:p>
        </p:txBody>
      </p:sp>
      <p:sp>
        <p:nvSpPr>
          <p:cNvPr id="261" name="PlaceHolder 4"/>
          <p:cNvSpPr>
            <a:spLocks noGrp="1"/>
          </p:cNvSpPr>
          <p:nvPr>
            <p:ph type="title"/>
          </p:nvPr>
        </p:nvSpPr>
        <p:spPr>
          <a:xfrm>
            <a:off x="3456000" y="319320"/>
            <a:ext cx="4536000" cy="760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de-DE" sz="4400" b="0" u="none" strike="noStrike">
                <a:solidFill>
                  <a:srgbClr val="404040"/>
                </a:solidFill>
                <a:uFillTx/>
                <a:latin typeface="Tenorite"/>
              </a:rPr>
              <a:t>BEDINGUNGEN</a:t>
            </a:r>
            <a:endParaRPr lang="de-DE" sz="4400" b="0" u="none" strike="noStrike">
              <a:solidFill>
                <a:srgbClr val="000000"/>
              </a:solidFill>
              <a:uFillTx/>
              <a:latin typeface="Tenorite"/>
            </a:endParaRPr>
          </a:p>
        </p:txBody>
      </p:sp>
      <p:sp>
        <p:nvSpPr>
          <p:cNvPr id="262" name="PlaceHolder 5"/>
          <p:cNvSpPr>
            <a:spLocks noGrp="1"/>
          </p:cNvSpPr>
          <p:nvPr>
            <p:ph/>
          </p:nvPr>
        </p:nvSpPr>
        <p:spPr>
          <a:xfrm>
            <a:off x="3602520" y="1480680"/>
            <a:ext cx="2013480" cy="319320"/>
          </a:xfrm>
          <a:prstGeom prst="rect">
            <a:avLst/>
          </a:prstGeom>
          <a:noFill/>
          <a:ln w="0">
            <a:solidFill>
              <a:srgbClr val="FBF4EF"/>
            </a:solidFill>
          </a:ln>
        </p:spPr>
        <p:txBody>
          <a:bodyPr lIns="90000" tIns="45000" rIns="90000" bIns="45000" anchor="t">
            <a:noAutofit/>
          </a:bodyPr>
          <a:lstStyle/>
          <a:p>
            <a:pPr marL="228600" indent="0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r>
              <a:rPr lang="de-DE" sz="1800" b="1" u="none" strike="noStrike">
                <a:solidFill>
                  <a:srgbClr val="404040"/>
                </a:solidFill>
                <a:uFillTx/>
                <a:latin typeface="Tenorite"/>
              </a:rPr>
              <a:t>Beispiel:</a:t>
            </a:r>
            <a:endParaRPr lang="de-DE" sz="1800" b="0" u="none" strike="noStrike">
              <a:solidFill>
                <a:srgbClr val="404040"/>
              </a:solidFill>
              <a:uFillTx/>
              <a:latin typeface="Tenorite"/>
            </a:endParaRPr>
          </a:p>
        </p:txBody>
      </p:sp>
      <p:pic>
        <p:nvPicPr>
          <p:cNvPr id="263" name="Grafik 262"/>
          <p:cNvPicPr/>
          <p:nvPr/>
        </p:nvPicPr>
        <p:blipFill>
          <a:blip r:embed="rId3"/>
          <a:stretch/>
        </p:blipFill>
        <p:spPr>
          <a:xfrm>
            <a:off x="3888000" y="2088000"/>
            <a:ext cx="3240000" cy="2016000"/>
          </a:xfrm>
          <a:prstGeom prst="rect">
            <a:avLst/>
          </a:prstGeom>
          <a:ln w="0">
            <a:noFill/>
          </a:ln>
        </p:spPr>
      </p:pic>
      <p:pic>
        <p:nvPicPr>
          <p:cNvPr id="264" name="Grafik 263"/>
          <p:cNvPicPr/>
          <p:nvPr/>
        </p:nvPicPr>
        <p:blipFill>
          <a:blip r:embed="rId4"/>
          <a:stretch/>
        </p:blipFill>
        <p:spPr>
          <a:xfrm>
            <a:off x="1118520" y="1872000"/>
            <a:ext cx="1905480" cy="576000"/>
          </a:xfrm>
          <a:prstGeom prst="rect">
            <a:avLst/>
          </a:prstGeom>
          <a:ln w="0">
            <a:noFill/>
          </a:ln>
        </p:spPr>
      </p:pic>
      <p:pic>
        <p:nvPicPr>
          <p:cNvPr id="265" name="Grafik 264"/>
          <p:cNvPicPr/>
          <p:nvPr/>
        </p:nvPicPr>
        <p:blipFill>
          <a:blip r:embed="rId5"/>
          <a:stretch/>
        </p:blipFill>
        <p:spPr>
          <a:xfrm>
            <a:off x="1080000" y="2913120"/>
            <a:ext cx="2304000" cy="1046880"/>
          </a:xfrm>
          <a:prstGeom prst="rect">
            <a:avLst/>
          </a:prstGeom>
          <a:ln w="0">
            <a:noFill/>
          </a:ln>
        </p:spPr>
      </p:pic>
      <p:pic>
        <p:nvPicPr>
          <p:cNvPr id="266" name="Grafik 265"/>
          <p:cNvPicPr/>
          <p:nvPr/>
        </p:nvPicPr>
        <p:blipFill>
          <a:blip r:embed="rId6"/>
          <a:stretch/>
        </p:blipFill>
        <p:spPr>
          <a:xfrm>
            <a:off x="1080000" y="4464000"/>
            <a:ext cx="2088000" cy="1008000"/>
          </a:xfrm>
          <a:prstGeom prst="rect">
            <a:avLst/>
          </a:prstGeom>
          <a:ln w="0">
            <a:noFill/>
          </a:ln>
        </p:spPr>
      </p:pic>
      <p:sp>
        <p:nvSpPr>
          <p:cNvPr id="267" name="Foliennummernplatzhalter 3"/>
          <p:cNvSpPr txBox="1"/>
          <p:nvPr/>
        </p:nvSpPr>
        <p:spPr>
          <a:xfrm>
            <a:off x="11664000" y="6482755"/>
            <a:ext cx="8640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024B15-B277-422E-A01E-9A69A0F8C61A}" type="slidenum">
              <a:rPr kumimoji="0" lang="de-DE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68" name="Fußzeilenplatzhalter 2"/>
          <p:cNvSpPr txBox="1"/>
          <p:nvPr/>
        </p:nvSpPr>
        <p:spPr>
          <a:xfrm>
            <a:off x="9648000" y="6371546"/>
            <a:ext cx="110355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</a:rPr>
              <a:t>Bedingungen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</a:rPr>
              <a:t> 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pic>
        <p:nvPicPr>
          <p:cNvPr id="269" name="Grafik 268"/>
          <p:cNvPicPr/>
          <p:nvPr/>
        </p:nvPicPr>
        <p:blipFill>
          <a:blip r:embed="rId7"/>
          <a:stretch/>
        </p:blipFill>
        <p:spPr>
          <a:xfrm>
            <a:off x="7632000" y="2088000"/>
            <a:ext cx="4032000" cy="2088000"/>
          </a:xfrm>
          <a:prstGeom prst="rect">
            <a:avLst/>
          </a:prstGeom>
          <a:ln w="0">
            <a:noFill/>
          </a:ln>
        </p:spPr>
      </p:pic>
      <p:sp>
        <p:nvSpPr>
          <p:cNvPr id="270" name="PlaceHolder 6"/>
          <p:cNvSpPr>
            <a:spLocks noGrp="1"/>
          </p:cNvSpPr>
          <p:nvPr>
            <p:ph/>
          </p:nvPr>
        </p:nvSpPr>
        <p:spPr>
          <a:xfrm>
            <a:off x="7344000" y="1480680"/>
            <a:ext cx="3456000" cy="319320"/>
          </a:xfrm>
          <a:prstGeom prst="rect">
            <a:avLst/>
          </a:prstGeom>
          <a:noFill/>
          <a:ln w="0">
            <a:solidFill>
              <a:srgbClr val="FBF4EF"/>
            </a:solidFill>
          </a:ln>
        </p:spPr>
        <p:txBody>
          <a:bodyPr lIns="90000" tIns="45000" rIns="90000" bIns="45000" anchor="t">
            <a:noAutofit/>
          </a:bodyPr>
          <a:lstStyle/>
          <a:p>
            <a:pPr marL="228600" indent="0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r>
              <a:rPr lang="de-DE" sz="1800" b="1" u="none" strike="noStrike">
                <a:solidFill>
                  <a:srgbClr val="404040"/>
                </a:solidFill>
                <a:uFillTx/>
                <a:latin typeface="Tenorite"/>
              </a:rPr>
              <a:t>When:                             </a:t>
            </a:r>
            <a:r>
              <a:rPr lang="de-DE" sz="1800" b="0" u="none" strike="noStrike">
                <a:solidFill>
                  <a:srgbClr val="404040"/>
                </a:solidFill>
                <a:uFillTx/>
                <a:latin typeface="Tenorite"/>
              </a:rPr>
              <a:t>läuft zu Compile-Time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/>
          </p:nvPr>
        </p:nvSpPr>
        <p:spPr>
          <a:xfrm>
            <a:off x="864000" y="936000"/>
            <a:ext cx="2580840" cy="360000"/>
          </a:xfrm>
          <a:prstGeom prst="rect">
            <a:avLst/>
          </a:prstGeom>
          <a:noFill/>
          <a:ln w="0">
            <a:solidFill>
              <a:srgbClr val="FBF4EF"/>
            </a:solidFill>
          </a:ln>
        </p:spPr>
        <p:txBody>
          <a:bodyPr lIns="90000" tIns="45000" rIns="90000" bIns="45000" anchor="t">
            <a:noAutofit/>
          </a:bodyPr>
          <a:lstStyle/>
          <a:p>
            <a:pPr marL="228600" indent="0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r>
              <a:rPr lang="de-DE" sz="1800" b="1" u="none" strike="noStrike">
                <a:solidFill>
                  <a:srgbClr val="404040"/>
                </a:solidFill>
                <a:uFillTx/>
                <a:latin typeface="Tenorite"/>
              </a:rPr>
              <a:t>Case-Statement:</a:t>
            </a:r>
            <a:endParaRPr lang="de-DE" sz="1800" b="0" u="none" strike="noStrike">
              <a:solidFill>
                <a:srgbClr val="404040"/>
              </a:solidFill>
              <a:uFillTx/>
              <a:latin typeface="Tenorite"/>
            </a:endParaRPr>
          </a:p>
          <a:p>
            <a:pPr marL="228600" indent="0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endParaRPr lang="de-DE" sz="1600" b="0" u="none" strike="noStrike">
              <a:solidFill>
                <a:srgbClr val="404040"/>
              </a:solidFill>
              <a:uFillTx/>
              <a:latin typeface="Tenorite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/>
          </p:nvPr>
        </p:nvSpPr>
        <p:spPr>
          <a:xfrm>
            <a:off x="1944000" y="4537440"/>
            <a:ext cx="7560000" cy="2049120"/>
          </a:xfrm>
          <a:prstGeom prst="rect">
            <a:avLst/>
          </a:prstGeom>
          <a:noFill/>
          <a:ln w="0">
            <a:solidFill>
              <a:srgbClr val="FBF4EF"/>
            </a:solidFill>
          </a:ln>
        </p:spPr>
        <p:txBody>
          <a:bodyPr lIns="90000" tIns="45000" rIns="90000" bIns="45000" anchor="t">
            <a:noAutofit/>
          </a:bodyPr>
          <a:lstStyle/>
          <a:p>
            <a:pPr marL="228600" indent="0" algn="ctr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r>
              <a:rPr lang="de-DE" sz="1600" b="1" u="none" strike="noStrike" dirty="0">
                <a:solidFill>
                  <a:srgbClr val="404040"/>
                </a:solidFill>
                <a:uFillTx/>
                <a:latin typeface="Tenorite"/>
              </a:rPr>
              <a:t>Besonderheiten:</a:t>
            </a:r>
            <a:endParaRPr lang="de-DE" sz="1600" b="0" u="none" strike="noStrike" dirty="0">
              <a:solidFill>
                <a:srgbClr val="404040"/>
              </a:solidFill>
              <a:uFillTx/>
              <a:latin typeface="Tenorite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r>
              <a:rPr lang="de-DE" sz="1600" b="0" u="none" strike="noStrike" dirty="0">
                <a:solidFill>
                  <a:srgbClr val="404040"/>
                </a:solidFill>
                <a:uFillTx/>
                <a:latin typeface="Tenorite"/>
              </a:rPr>
              <a:t>        Alle Fälle</a:t>
            </a:r>
            <a:r>
              <a:rPr lang="de-DE" sz="1600" b="1" u="none" strike="noStrike" dirty="0">
                <a:solidFill>
                  <a:srgbClr val="404040"/>
                </a:solidFill>
                <a:uFillTx/>
                <a:latin typeface="Tenorite"/>
              </a:rPr>
              <a:t> </a:t>
            </a:r>
            <a:r>
              <a:rPr lang="de-DE" sz="1600" b="0" u="none" strike="noStrike" dirty="0">
                <a:solidFill>
                  <a:srgbClr val="404040"/>
                </a:solidFill>
                <a:uFillTx/>
                <a:latin typeface="Tenorite"/>
              </a:rPr>
              <a:t>müssen abgedeckt werden aber dürfen nicht doppelt vorkommen. Ansonsten wird ein Kompilierfehler geworfen. Bei einem   Treffer wird der Rest nicht mehr ausgeführt</a:t>
            </a:r>
          </a:p>
          <a:p>
            <a:pPr indent="0" algn="ctr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r>
              <a:rPr lang="de-DE" sz="1600" b="0" u="none" strike="noStrike" dirty="0">
                <a:solidFill>
                  <a:srgbClr val="404040"/>
                </a:solidFill>
                <a:uFillTx/>
                <a:latin typeface="Tenorite"/>
              </a:rPr>
              <a:t>Mehrere Werte können in einem `</a:t>
            </a:r>
            <a:r>
              <a:rPr lang="de-DE" sz="1600" b="0" u="none" strike="noStrike" dirty="0" err="1">
                <a:solidFill>
                  <a:srgbClr val="404040"/>
                </a:solidFill>
                <a:uFillTx/>
                <a:latin typeface="Tenorite"/>
              </a:rPr>
              <a:t>of</a:t>
            </a:r>
            <a:r>
              <a:rPr lang="de-DE" sz="1600" b="0" u="none" strike="noStrike" dirty="0">
                <a:solidFill>
                  <a:srgbClr val="404040"/>
                </a:solidFill>
                <a:uFillTx/>
                <a:latin typeface="Tenorite"/>
              </a:rPr>
              <a:t>` kombiniert werden</a:t>
            </a:r>
          </a:p>
          <a:p>
            <a:pPr indent="0" algn="ctr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r>
              <a:rPr lang="de-DE" sz="1600" b="0" u="none" strike="noStrike" dirty="0">
                <a:solidFill>
                  <a:srgbClr val="404040"/>
                </a:solidFill>
                <a:uFillTx/>
                <a:latin typeface="Tenorite"/>
              </a:rPr>
              <a:t>z.B.    0..7 für 0 bis 7    oder    8,10 für 8 oder 10</a:t>
            </a:r>
          </a:p>
        </p:txBody>
      </p:sp>
      <p:sp>
        <p:nvSpPr>
          <p:cNvPr id="273" name="PlaceHolder 3"/>
          <p:cNvSpPr>
            <a:spLocks noGrp="1"/>
          </p:cNvSpPr>
          <p:nvPr>
            <p:ph/>
          </p:nvPr>
        </p:nvSpPr>
        <p:spPr>
          <a:xfrm>
            <a:off x="5976000" y="936000"/>
            <a:ext cx="3384000" cy="405360"/>
          </a:xfrm>
          <a:prstGeom prst="rect">
            <a:avLst/>
          </a:prstGeom>
          <a:noFill/>
          <a:ln w="0">
            <a:solidFill>
              <a:srgbClr val="FBF4EF"/>
            </a:solidFill>
          </a:ln>
        </p:spPr>
        <p:txBody>
          <a:bodyPr lIns="90000" tIns="45000" rIns="90000" bIns="45000" anchor="t">
            <a:noAutofit/>
          </a:bodyPr>
          <a:lstStyle/>
          <a:p>
            <a:pPr marL="228600" indent="0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r>
              <a:rPr lang="de-DE" sz="1800" b="1" u="none" strike="noStrike">
                <a:solidFill>
                  <a:srgbClr val="404040"/>
                </a:solidFill>
                <a:uFillTx/>
                <a:latin typeface="Tenorite"/>
              </a:rPr>
              <a:t>Case-Statement Beispiel:</a:t>
            </a:r>
            <a:endParaRPr lang="de-DE" sz="1800" b="0" u="none" strike="noStrike">
              <a:solidFill>
                <a:srgbClr val="404040"/>
              </a:solidFill>
              <a:uFillTx/>
              <a:latin typeface="Tenorite"/>
            </a:endParaRPr>
          </a:p>
          <a:p>
            <a:pPr marL="228600" indent="0">
              <a:lnSpc>
                <a:spcPct val="90000"/>
              </a:lnSpc>
              <a:spcBef>
                <a:spcPts val="1001"/>
              </a:spcBef>
              <a:spcAft>
                <a:spcPts val="1417"/>
              </a:spcAft>
              <a:buNone/>
            </a:pPr>
            <a:endParaRPr lang="de-DE" sz="1600" b="0" u="none" strike="noStrike">
              <a:solidFill>
                <a:srgbClr val="404040"/>
              </a:solidFill>
              <a:uFillTx/>
              <a:latin typeface="Tenorite"/>
            </a:endParaRPr>
          </a:p>
        </p:txBody>
      </p:sp>
      <p:pic>
        <p:nvPicPr>
          <p:cNvPr id="274" name="Grafik 273"/>
          <p:cNvPicPr/>
          <p:nvPr/>
        </p:nvPicPr>
        <p:blipFill>
          <a:blip r:embed="rId2"/>
          <a:stretch/>
        </p:blipFill>
        <p:spPr>
          <a:xfrm>
            <a:off x="1166760" y="1296000"/>
            <a:ext cx="2289240" cy="3168000"/>
          </a:xfrm>
          <a:prstGeom prst="rect">
            <a:avLst/>
          </a:prstGeom>
          <a:ln w="0">
            <a:noFill/>
          </a:ln>
        </p:spPr>
      </p:pic>
      <p:pic>
        <p:nvPicPr>
          <p:cNvPr id="275" name="Grafik 274"/>
          <p:cNvPicPr/>
          <p:nvPr/>
        </p:nvPicPr>
        <p:blipFill>
          <a:blip r:embed="rId3"/>
          <a:stretch/>
        </p:blipFill>
        <p:spPr>
          <a:xfrm>
            <a:off x="6264000" y="1296000"/>
            <a:ext cx="5544000" cy="3121920"/>
          </a:xfrm>
          <a:prstGeom prst="rect">
            <a:avLst/>
          </a:prstGeom>
          <a:ln w="0">
            <a:noFill/>
          </a:ln>
        </p:spPr>
      </p:pic>
      <p:sp>
        <p:nvSpPr>
          <p:cNvPr id="276" name="Foliennummernplatzhalter 3"/>
          <p:cNvSpPr txBox="1"/>
          <p:nvPr/>
        </p:nvSpPr>
        <p:spPr>
          <a:xfrm>
            <a:off x="11579681" y="6404220"/>
            <a:ext cx="8640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901316-A474-42DC-BCEC-3D69B40D389A}" type="slidenum">
              <a:rPr kumimoji="0" lang="de-DE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77" name="Fußzeilenplatzhalter 2"/>
          <p:cNvSpPr txBox="1"/>
          <p:nvPr/>
        </p:nvSpPr>
        <p:spPr>
          <a:xfrm>
            <a:off x="9696450" y="6319800"/>
            <a:ext cx="1279362" cy="538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</a:rPr>
              <a:t>Bedingungen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</a:rPr>
              <a:t> 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78" name="PlaceHolder 4"/>
          <p:cNvSpPr>
            <a:spLocks noGrp="1"/>
          </p:cNvSpPr>
          <p:nvPr>
            <p:ph type="title"/>
          </p:nvPr>
        </p:nvSpPr>
        <p:spPr>
          <a:xfrm>
            <a:off x="3456000" y="319680"/>
            <a:ext cx="4536000" cy="760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de-DE" sz="4400" b="0" u="none" strike="noStrike">
                <a:solidFill>
                  <a:srgbClr val="404040"/>
                </a:solidFill>
                <a:uFillTx/>
                <a:latin typeface="Tenorite"/>
              </a:rPr>
              <a:t>BEDINGUNGEN</a:t>
            </a:r>
            <a:endParaRPr lang="de-DE" sz="4400" b="0" u="none" strike="noStrike">
              <a:solidFill>
                <a:srgbClr val="000000"/>
              </a:solidFill>
              <a:uFillTx/>
              <a:latin typeface="Tenorit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6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F4EF"/>
      </a:accent1>
      <a:accent2>
        <a:srgbClr val="F7F6F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noline" id="{080CB5C6-FA0A-40B0-8C1A-A4BA88D91EE0}" vid="{DC98E595-77B2-413A-A4EA-B47400BD13CB}"/>
    </a:ext>
  </a:extLst>
</a:theme>
</file>

<file path=ppt/theme/theme2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onoline">
  <a:themeElements>
    <a:clrScheme name="Custom 16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F4EF"/>
      </a:accent1>
      <a:accent2>
        <a:srgbClr val="F7F6F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noline" id="{080CB5C6-FA0A-40B0-8C1A-A4BA88D91EE0}" vid="{DC98E595-77B2-413A-A4EA-B47400BD13CB}"/>
    </a:ext>
  </a:extLst>
</a:theme>
</file>

<file path=ppt/theme/theme5.xml><?xml version="1.0" encoding="utf-8"?>
<a:theme xmlns:a="http://schemas.openxmlformats.org/drawingml/2006/main" name="2_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75DC67E-4FAC-4989-A1C6-9CCFAE7240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C4BA2C8-4C3C-4809-AD4F-FED9B4D74B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14FED0-9A95-4A83-8CAA-A3BB5938F80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Colorful Certificate</Template>
  <TotalTime>0</TotalTime>
  <Words>2695</Words>
  <Application>Microsoft Macintosh PowerPoint</Application>
  <PresentationFormat>Breitbild</PresentationFormat>
  <Paragraphs>550</Paragraphs>
  <Slides>59</Slides>
  <Notes>47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59</vt:i4>
      </vt:variant>
    </vt:vector>
  </HeadingPairs>
  <TitlesOfParts>
    <vt:vector size="75" baseType="lpstr">
      <vt:lpstr>-webkit-standard</vt:lpstr>
      <vt:lpstr>Aptos</vt:lpstr>
      <vt:lpstr>Aptos Display</vt:lpstr>
      <vt:lpstr>Arial</vt:lpstr>
      <vt:lpstr>Calibri</vt:lpstr>
      <vt:lpstr>Roboto Mono</vt:lpstr>
      <vt:lpstr>Symbol</vt:lpstr>
      <vt:lpstr>Tenorite</vt:lpstr>
      <vt:lpstr>Tenorite (Textkörper)</vt:lpstr>
      <vt:lpstr>Times New Roman</vt:lpstr>
      <vt:lpstr>Wingdings</vt:lpstr>
      <vt:lpstr>Monoline</vt:lpstr>
      <vt:lpstr>Office</vt:lpstr>
      <vt:lpstr>1_Office</vt:lpstr>
      <vt:lpstr>1_Monoline</vt:lpstr>
      <vt:lpstr>2_Office</vt:lpstr>
      <vt:lpstr>PowerPoint-Präsentation</vt:lpstr>
      <vt:lpstr>Agenda</vt:lpstr>
      <vt:lpstr>Geschichte zu nim</vt:lpstr>
      <vt:lpstr>Allgemeines</vt:lpstr>
      <vt:lpstr>Installationsmöglichkeiten</vt:lpstr>
      <vt:lpstr>variablendeklaration</vt:lpstr>
      <vt:lpstr>BEDINGUNGEN</vt:lpstr>
      <vt:lpstr>BEDINGUNGEN</vt:lpstr>
      <vt:lpstr>BEDINGUNGEN</vt:lpstr>
      <vt:lpstr>SCHLEIFEN</vt:lpstr>
      <vt:lpstr>Block: Definiert einen neuen Block mit Scope</vt:lpstr>
      <vt:lpstr>Live Aufgabe   DatenTypen und Verzweigungen</vt:lpstr>
      <vt:lpstr>Primitive Datentypen in Nim</vt:lpstr>
      <vt:lpstr>Primitive Datentypen in Nim</vt:lpstr>
      <vt:lpstr>Advanced Datatypes</vt:lpstr>
      <vt:lpstr>ADVANCED DaTATYPES</vt:lpstr>
      <vt:lpstr>ADVANCED DATATYPES</vt:lpstr>
      <vt:lpstr>ADVANCED DATATYPES</vt:lpstr>
      <vt:lpstr>ADVANCED DATATYPES</vt:lpstr>
      <vt:lpstr>Prozeduren</vt:lpstr>
      <vt:lpstr>Prozeduren</vt:lpstr>
      <vt:lpstr>Prozeduren</vt:lpstr>
      <vt:lpstr>Prozeduren</vt:lpstr>
      <vt:lpstr>ZUSAMMENFASSUNG Rückgabe von Prozeduren</vt:lpstr>
      <vt:lpstr>Überladen von Funktionen</vt:lpstr>
      <vt:lpstr>Live Aufgabe  Prozeduren</vt:lpstr>
      <vt:lpstr>Objektorientiertes Programmieren in nim</vt:lpstr>
      <vt:lpstr>Vererbung </vt:lpstr>
      <vt:lpstr>Überblick zu Pointern und Referenzen</vt:lpstr>
      <vt:lpstr>Beispiel code zu pointern</vt:lpstr>
      <vt:lpstr>Beispiel zu Referenzen</vt:lpstr>
      <vt:lpstr>Wann verwendet man Pointer und Referenzen?</vt:lpstr>
      <vt:lpstr>Erstellen von Objekten</vt:lpstr>
      <vt:lpstr>Gegenseitig rekursive Typen</vt:lpstr>
      <vt:lpstr>Beispiel für gegenseitig rekursive Typen</vt:lpstr>
      <vt:lpstr>Typkonvertierungen vs. Typcasts</vt:lpstr>
      <vt:lpstr>Typkonvertierungen – Einfaches Beispiel</vt:lpstr>
      <vt:lpstr>Typcasts – Beispiel</vt:lpstr>
      <vt:lpstr>Properties in Nim</vt:lpstr>
      <vt:lpstr>Live Aufgabe   Objekt orientiert Programieren </vt:lpstr>
      <vt:lpstr>Exceptiones</vt:lpstr>
      <vt:lpstr>Exceptiones-Raise statement</vt:lpstr>
      <vt:lpstr>Exceptiones-Try Statement</vt:lpstr>
      <vt:lpstr>Exceptiones- Annotating procedures with raised exceptions</vt:lpstr>
      <vt:lpstr>GENERICS</vt:lpstr>
      <vt:lpstr>Generics      45</vt:lpstr>
      <vt:lpstr>Generics Code Beispiel</vt:lpstr>
      <vt:lpstr>Datenstrukturen und Einschränkungen (Constraints)</vt:lpstr>
      <vt:lpstr>TEMPLATES</vt:lpstr>
      <vt:lpstr>PowerPoint-Präsentation</vt:lpstr>
      <vt:lpstr>PowerPoint-Präsentation</vt:lpstr>
      <vt:lpstr>Macros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VIELEN DANK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2021-06-15T17:20:32Z</dcterms:created>
  <dcterms:modified xsi:type="dcterms:W3CDTF">2024-12-16T19:10:19Z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